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6" r:id="rId1"/>
  </p:sldMasterIdLst>
  <p:notesMasterIdLst>
    <p:notesMasterId r:id="rId3"/>
  </p:notesMasterIdLst>
  <p:sldIdLst>
    <p:sldId id="262" r:id="rId2"/>
  </p:sldIdLst>
  <p:sldSz cx="43891200" cy="38404800"/>
  <p:notesSz cx="6858000" cy="9144000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Calibri Light" panose="020F0302020204030204" pitchFamily="34" charset="0"/>
      <p:regular r:id="rId8"/>
      <p:italic r:id="rId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7C90"/>
    <a:srgbClr val="253E79"/>
    <a:srgbClr val="C182E5"/>
    <a:srgbClr val="E7AFDB"/>
    <a:srgbClr val="C8FC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09"/>
    <p:restoredTop sz="86395"/>
  </p:normalViewPr>
  <p:slideViewPr>
    <p:cSldViewPr snapToGrid="0" snapToObjects="1">
      <p:cViewPr varScale="1">
        <p:scale>
          <a:sx n="26" d="100"/>
          <a:sy n="26" d="100"/>
        </p:scale>
        <p:origin x="3640" y="2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viewProps" Target="viewProps.xml"/><Relationship Id="rId5" Type="http://schemas.openxmlformats.org/officeDocument/2006/relationships/font" Target="fonts/font2.fntdata"/><Relationship Id="rId10" Type="http://schemas.openxmlformats.org/officeDocument/2006/relationships/presProps" Target="presProps.xml"/><Relationship Id="rId4" Type="http://schemas.openxmlformats.org/officeDocument/2006/relationships/font" Target="fonts/font1.fntdata"/><Relationship Id="rId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2D727-F592-8F4C-BDEC-FC31802151E6}" type="datetimeFigureOut">
              <a:rPr lang="en-US" smtClean="0"/>
              <a:t>4/2/19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65288" y="1143000"/>
            <a:ext cx="3527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71F5E9-CBF1-B442-9B71-84B7B8FEB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78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71F5E9-CBF1-B442-9B71-84B7B8FEB8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83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6285233"/>
            <a:ext cx="37307520" cy="1337056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20171413"/>
            <a:ext cx="32918400" cy="9272267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9CE69-9E25-E047-8EE9-D3892EA47288}" type="datetimeFigureOut">
              <a:rPr lang="en-US" smtClean="0"/>
              <a:t>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58951-72D6-CF42-8E00-A285C4BE0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45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9CE69-9E25-E047-8EE9-D3892EA47288}" type="datetimeFigureOut">
              <a:rPr lang="en-US" smtClean="0"/>
              <a:t>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58951-72D6-CF42-8E00-A285C4BE0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45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2044700"/>
            <a:ext cx="9464040" cy="3254629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2044700"/>
            <a:ext cx="27843480" cy="3254629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9CE69-9E25-E047-8EE9-D3892EA47288}" type="datetimeFigureOut">
              <a:rPr lang="en-US" smtClean="0"/>
              <a:t>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58951-72D6-CF42-8E00-A285C4BE0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08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9CE69-9E25-E047-8EE9-D3892EA47288}" type="datetimeFigureOut">
              <a:rPr lang="en-US" smtClean="0"/>
              <a:t>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58951-72D6-CF42-8E00-A285C4BE0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33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9574541"/>
            <a:ext cx="37856160" cy="15975327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5701001"/>
            <a:ext cx="37856160" cy="8401047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9CE69-9E25-E047-8EE9-D3892EA47288}" type="datetimeFigureOut">
              <a:rPr lang="en-US" smtClean="0"/>
              <a:t>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58951-72D6-CF42-8E00-A285C4BE0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996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10223500"/>
            <a:ext cx="18653760" cy="243674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10223500"/>
            <a:ext cx="18653760" cy="243674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9CE69-9E25-E047-8EE9-D3892EA47288}" type="datetimeFigureOut">
              <a:rPr lang="en-US" smtClean="0"/>
              <a:t>4/2/19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58951-72D6-CF42-8E00-A285C4BE0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54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044708"/>
            <a:ext cx="37856160" cy="74231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9414513"/>
            <a:ext cx="18568032" cy="4613907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4028420"/>
            <a:ext cx="18568032" cy="206336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9414513"/>
            <a:ext cx="18659477" cy="4613907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4028420"/>
            <a:ext cx="18659477" cy="2063369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9CE69-9E25-E047-8EE9-D3892EA47288}" type="datetimeFigureOut">
              <a:rPr lang="en-US" smtClean="0"/>
              <a:t>4/2/19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58951-72D6-CF42-8E00-A285C4BE0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145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9CE69-9E25-E047-8EE9-D3892EA47288}" type="datetimeFigureOut">
              <a:rPr lang="en-US" smtClean="0"/>
              <a:t>4/2/19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58951-72D6-CF42-8E00-A285C4BE0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9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9CE69-9E25-E047-8EE9-D3892EA47288}" type="datetimeFigureOut">
              <a:rPr lang="en-US" smtClean="0"/>
              <a:t>4/2/19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58951-72D6-CF42-8E00-A285C4BE0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071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560320"/>
            <a:ext cx="14156054" cy="896112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5529588"/>
            <a:ext cx="22219920" cy="272923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11521440"/>
            <a:ext cx="14156054" cy="21344893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9CE69-9E25-E047-8EE9-D3892EA47288}" type="datetimeFigureOut">
              <a:rPr lang="en-US" smtClean="0"/>
              <a:t>4/2/19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58951-72D6-CF42-8E00-A285C4BE0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25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560320"/>
            <a:ext cx="14156054" cy="896112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5529588"/>
            <a:ext cx="22219920" cy="272923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11521440"/>
            <a:ext cx="14156054" cy="21344893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9CE69-9E25-E047-8EE9-D3892EA47288}" type="datetimeFigureOut">
              <a:rPr lang="en-US" smtClean="0"/>
              <a:t>4/2/19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58951-72D6-CF42-8E00-A285C4BE0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44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2044708"/>
            <a:ext cx="37856160" cy="7423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10223500"/>
            <a:ext cx="37856160" cy="24367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5595568"/>
            <a:ext cx="9875520" cy="2044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9CE69-9E25-E047-8EE9-D3892EA47288}" type="datetimeFigureOut">
              <a:rPr lang="en-US" smtClean="0"/>
              <a:t>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5595568"/>
            <a:ext cx="14813280" cy="2044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5595568"/>
            <a:ext cx="9875520" cy="2044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58951-72D6-CF42-8E00-A285C4BE0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7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tiff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tiff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2408B08-D847-6248-AA21-21E9E79909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69"/>
          <a:stretch/>
        </p:blipFill>
        <p:spPr>
          <a:xfrm>
            <a:off x="-281282" y="21957340"/>
            <a:ext cx="9038960" cy="79084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9C6BBA6E-898C-FD40-B7C0-09F83AF02357}"/>
              </a:ext>
            </a:extLst>
          </p:cNvPr>
          <p:cNvSpPr>
            <a:spLocks noChangeAspect="1"/>
          </p:cNvSpPr>
          <p:nvPr/>
        </p:nvSpPr>
        <p:spPr>
          <a:xfrm>
            <a:off x="6844399" y="822960"/>
            <a:ext cx="36758880" cy="36758880"/>
          </a:xfrm>
          <a:custGeom>
            <a:avLst/>
            <a:gdLst>
              <a:gd name="connsiteX0" fmla="*/ 8908039 w 17926050"/>
              <a:gd name="connsiteY0" fmla="*/ 4948 h 18031779"/>
              <a:gd name="connsiteX1" fmla="*/ 1708620 w 17926050"/>
              <a:gd name="connsiteY1" fmla="*/ 3591295 h 18031779"/>
              <a:gd name="connsiteX2" fmla="*/ 4416268 w 17926050"/>
              <a:gd name="connsiteY2" fmla="*/ 4220153 h 18031779"/>
              <a:gd name="connsiteX3" fmla="*/ 6513938 w 17926050"/>
              <a:gd name="connsiteY3" fmla="*/ 6383219 h 18031779"/>
              <a:gd name="connsiteX4" fmla="*/ 8908039 w 17926050"/>
              <a:gd name="connsiteY4" fmla="*/ 5458488 h 18031779"/>
              <a:gd name="connsiteX5" fmla="*/ 10291151 w 17926050"/>
              <a:gd name="connsiteY5" fmla="*/ 5737041 h 18031779"/>
              <a:gd name="connsiteX6" fmla="*/ 12260722 w 17926050"/>
              <a:gd name="connsiteY6" fmla="*/ 3857064 h 18031779"/>
              <a:gd name="connsiteX7" fmla="*/ 12956302 w 17926050"/>
              <a:gd name="connsiteY7" fmla="*/ 962256 h 18031779"/>
              <a:gd name="connsiteX8" fmla="*/ 8908039 w 17926050"/>
              <a:gd name="connsiteY8" fmla="*/ 4948 h 18031779"/>
              <a:gd name="connsiteX9" fmla="*/ 13294187 w 17926050"/>
              <a:gd name="connsiteY9" fmla="*/ 1141429 h 18031779"/>
              <a:gd name="connsiteX10" fmla="*/ 12595102 w 17926050"/>
              <a:gd name="connsiteY10" fmla="*/ 4049433 h 18031779"/>
              <a:gd name="connsiteX11" fmla="*/ 10645334 w 17926050"/>
              <a:gd name="connsiteY11" fmla="*/ 5910441 h 18031779"/>
              <a:gd name="connsiteX12" fmla="*/ 12467623 w 17926050"/>
              <a:gd name="connsiteY12" fmla="*/ 9016587 h 18031779"/>
              <a:gd name="connsiteX13" fmla="*/ 12319715 w 17926050"/>
              <a:gd name="connsiteY13" fmla="*/ 10034719 h 18031779"/>
              <a:gd name="connsiteX14" fmla="*/ 14438845 w 17926050"/>
              <a:gd name="connsiteY14" fmla="*/ 11650575 h 18031779"/>
              <a:gd name="connsiteX15" fmla="*/ 17456112 w 17926050"/>
              <a:gd name="connsiteY15" fmla="*/ 11889541 h 18031779"/>
              <a:gd name="connsiteX16" fmla="*/ 17923958 w 17926050"/>
              <a:gd name="connsiteY16" fmla="*/ 9016587 h 18031779"/>
              <a:gd name="connsiteX17" fmla="*/ 13294187 w 17926050"/>
              <a:gd name="connsiteY17" fmla="*/ 1141429 h 18031779"/>
              <a:gd name="connsiteX18" fmla="*/ 1473876 w 17926050"/>
              <a:gd name="connsiteY18" fmla="*/ 3916857 h 18031779"/>
              <a:gd name="connsiteX19" fmla="*/ 34655 w 17926050"/>
              <a:gd name="connsiteY19" fmla="*/ 7412484 h 18031779"/>
              <a:gd name="connsiteX20" fmla="*/ 5729865 w 17926050"/>
              <a:gd name="connsiteY20" fmla="*/ 7412484 h 18031779"/>
              <a:gd name="connsiteX21" fmla="*/ 6253403 w 17926050"/>
              <a:gd name="connsiteY21" fmla="*/ 6645896 h 18031779"/>
              <a:gd name="connsiteX22" fmla="*/ 4226285 w 17926050"/>
              <a:gd name="connsiteY22" fmla="*/ 4555819 h 18031779"/>
              <a:gd name="connsiteX23" fmla="*/ 1473876 w 17926050"/>
              <a:gd name="connsiteY23" fmla="*/ 3916857 h 18031779"/>
              <a:gd name="connsiteX24" fmla="*/ 12188520 w 17926050"/>
              <a:gd name="connsiteY24" fmla="*/ 10400075 h 18031779"/>
              <a:gd name="connsiteX25" fmla="*/ 9122360 w 17926050"/>
              <a:gd name="connsiteY25" fmla="*/ 12568088 h 18031779"/>
              <a:gd name="connsiteX26" fmla="*/ 8381194 w 17926050"/>
              <a:gd name="connsiteY26" fmla="*/ 15174449 h 18031779"/>
              <a:gd name="connsiteX27" fmla="*/ 9249224 w 17926050"/>
              <a:gd name="connsiteY27" fmla="*/ 18021834 h 18031779"/>
              <a:gd name="connsiteX28" fmla="*/ 17325954 w 17926050"/>
              <a:gd name="connsiteY28" fmla="*/ 12250567 h 18031779"/>
              <a:gd name="connsiteX29" fmla="*/ 14300838 w 17926050"/>
              <a:gd name="connsiteY29" fmla="*/ 12010776 h 18031779"/>
              <a:gd name="connsiteX30" fmla="*/ 12188520 w 17926050"/>
              <a:gd name="connsiteY30" fmla="*/ 10400075 h 18031779"/>
              <a:gd name="connsiteX31" fmla="*/ 4951 w 17926050"/>
              <a:gd name="connsiteY31" fmla="*/ 10445641 h 18031779"/>
              <a:gd name="connsiteX32" fmla="*/ 8864096 w 17926050"/>
              <a:gd name="connsiteY32" fmla="*/ 18028022 h 18031779"/>
              <a:gd name="connsiteX33" fmla="*/ 7995241 w 17926050"/>
              <a:gd name="connsiteY33" fmla="*/ 15178159 h 18031779"/>
              <a:gd name="connsiteX34" fmla="*/ 8736822 w 17926050"/>
              <a:gd name="connsiteY34" fmla="*/ 12570356 h 18031779"/>
              <a:gd name="connsiteX35" fmla="*/ 5646937 w 17926050"/>
              <a:gd name="connsiteY35" fmla="*/ 10445641 h 18031779"/>
              <a:gd name="connsiteX36" fmla="*/ 4951 w 17926050"/>
              <a:gd name="connsiteY36" fmla="*/ 10445641 h 18031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7926050" h="18031779">
                <a:moveTo>
                  <a:pt x="8908039" y="4948"/>
                </a:moveTo>
                <a:cubicBezTo>
                  <a:pt x="5966636" y="4948"/>
                  <a:pt x="3354333" y="1412929"/>
                  <a:pt x="1708620" y="3591295"/>
                </a:cubicBezTo>
                <a:lnTo>
                  <a:pt x="4416268" y="4220153"/>
                </a:lnTo>
                <a:lnTo>
                  <a:pt x="6513938" y="6383219"/>
                </a:lnTo>
                <a:cubicBezTo>
                  <a:pt x="7146154" y="5808642"/>
                  <a:pt x="7986230" y="5458488"/>
                  <a:pt x="8908039" y="5458488"/>
                </a:cubicBezTo>
                <a:cubicBezTo>
                  <a:pt x="9398572" y="5458488"/>
                  <a:pt x="9865935" y="5557658"/>
                  <a:pt x="10291151" y="5737041"/>
                </a:cubicBezTo>
                <a:lnTo>
                  <a:pt x="12260722" y="3857064"/>
                </a:lnTo>
                <a:lnTo>
                  <a:pt x="12956302" y="962256"/>
                </a:lnTo>
                <a:cubicBezTo>
                  <a:pt x="11738979" y="349763"/>
                  <a:pt x="10363860" y="4948"/>
                  <a:pt x="8908039" y="4948"/>
                </a:cubicBezTo>
                <a:close/>
                <a:moveTo>
                  <a:pt x="13294187" y="1141429"/>
                </a:moveTo>
                <a:lnTo>
                  <a:pt x="12595102" y="4049433"/>
                </a:lnTo>
                <a:lnTo>
                  <a:pt x="10645334" y="5910441"/>
                </a:lnTo>
                <a:cubicBezTo>
                  <a:pt x="11732709" y="6519362"/>
                  <a:pt x="12467623" y="7682178"/>
                  <a:pt x="12467623" y="9016587"/>
                </a:cubicBezTo>
                <a:cubicBezTo>
                  <a:pt x="12467623" y="9370432"/>
                  <a:pt x="12415937" y="9712136"/>
                  <a:pt x="12319715" y="10034719"/>
                </a:cubicBezTo>
                <a:lnTo>
                  <a:pt x="14438845" y="11650575"/>
                </a:lnTo>
                <a:lnTo>
                  <a:pt x="17456112" y="11889541"/>
                </a:lnTo>
                <a:cubicBezTo>
                  <a:pt x="17759552" y="10987218"/>
                  <a:pt x="17923958" y="10021110"/>
                  <a:pt x="17923958" y="9016587"/>
                </a:cubicBezTo>
                <a:cubicBezTo>
                  <a:pt x="17923958" y="5631033"/>
                  <a:pt x="16056047" y="2681522"/>
                  <a:pt x="13294187" y="1141429"/>
                </a:cubicBezTo>
                <a:close/>
                <a:moveTo>
                  <a:pt x="1473876" y="3916857"/>
                </a:moveTo>
                <a:cubicBezTo>
                  <a:pt x="764765" y="4947607"/>
                  <a:pt x="264667" y="6133211"/>
                  <a:pt x="34655" y="7412484"/>
                </a:cubicBezTo>
                <a:lnTo>
                  <a:pt x="5729865" y="7412484"/>
                </a:lnTo>
                <a:cubicBezTo>
                  <a:pt x="5870856" y="7133960"/>
                  <a:pt x="6047248" y="6876367"/>
                  <a:pt x="6253403" y="6645896"/>
                </a:cubicBezTo>
                <a:lnTo>
                  <a:pt x="4226285" y="4555819"/>
                </a:lnTo>
                <a:lnTo>
                  <a:pt x="1473876" y="3916857"/>
                </a:lnTo>
                <a:close/>
                <a:moveTo>
                  <a:pt x="12188520" y="10400075"/>
                </a:moveTo>
                <a:cubicBezTo>
                  <a:pt x="11674844" y="11615509"/>
                  <a:pt x="10504824" y="12486053"/>
                  <a:pt x="9122360" y="12568088"/>
                </a:cubicBezTo>
                <a:lnTo>
                  <a:pt x="8381194" y="15174449"/>
                </a:lnTo>
                <a:lnTo>
                  <a:pt x="9249224" y="18021834"/>
                </a:lnTo>
                <a:cubicBezTo>
                  <a:pt x="12940458" y="17884590"/>
                  <a:pt x="16064305" y="15529430"/>
                  <a:pt x="17325954" y="12250567"/>
                </a:cubicBezTo>
                <a:lnTo>
                  <a:pt x="14300838" y="12010776"/>
                </a:lnTo>
                <a:lnTo>
                  <a:pt x="12188520" y="10400075"/>
                </a:lnTo>
                <a:close/>
                <a:moveTo>
                  <a:pt x="4951" y="10445641"/>
                </a:moveTo>
                <a:cubicBezTo>
                  <a:pt x="687843" y="14729469"/>
                  <a:pt x="4390986" y="18006680"/>
                  <a:pt x="8864096" y="18028022"/>
                </a:cubicBezTo>
                <a:lnTo>
                  <a:pt x="7995241" y="15178159"/>
                </a:lnTo>
                <a:lnTo>
                  <a:pt x="8736822" y="12570356"/>
                </a:lnTo>
                <a:cubicBezTo>
                  <a:pt x="7353016" y="12504846"/>
                  <a:pt x="6175875" y="11649752"/>
                  <a:pt x="5646937" y="10445641"/>
                </a:cubicBezTo>
                <a:lnTo>
                  <a:pt x="4951" y="10445641"/>
                </a:lnTo>
                <a:close/>
              </a:path>
            </a:pathLst>
          </a:custGeom>
          <a:gradFill flip="none" rotWithShape="1">
            <a:gsLst>
              <a:gs pos="28000">
                <a:schemeClr val="bg1"/>
              </a:gs>
              <a:gs pos="100000">
                <a:schemeClr val="accent5">
                  <a:lumMod val="75000"/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dirty="0"/>
              <a:t>xx</a:t>
            </a:r>
          </a:p>
        </p:txBody>
      </p:sp>
      <p:sp>
        <p:nvSpPr>
          <p:cNvPr id="109" name="Freeform 108">
            <a:extLst>
              <a:ext uri="{FF2B5EF4-FFF2-40B4-BE49-F238E27FC236}">
                <a16:creationId xmlns:a16="http://schemas.microsoft.com/office/drawing/2014/main" id="{DACAC63B-802E-BF4B-B032-18AB88AD229A}"/>
              </a:ext>
            </a:extLst>
          </p:cNvPr>
          <p:cNvSpPr/>
          <p:nvPr/>
        </p:nvSpPr>
        <p:spPr>
          <a:xfrm flipV="1">
            <a:off x="-5087293" y="30581027"/>
            <a:ext cx="20405639" cy="9236726"/>
          </a:xfrm>
          <a:custGeom>
            <a:avLst/>
            <a:gdLst>
              <a:gd name="connsiteX0" fmla="*/ 430 w 2969412"/>
              <a:gd name="connsiteY0" fmla="*/ 429 h 1635494"/>
              <a:gd name="connsiteX1" fmla="*/ 430 w 2969412"/>
              <a:gd name="connsiteY1" fmla="*/ 1635373 h 1635494"/>
              <a:gd name="connsiteX2" fmla="*/ 2125274 w 2969412"/>
              <a:gd name="connsiteY2" fmla="*/ 1635373 h 1635494"/>
              <a:gd name="connsiteX3" fmla="*/ 2969536 w 2969412"/>
              <a:gd name="connsiteY3" fmla="*/ 738807 h 1635494"/>
              <a:gd name="connsiteX4" fmla="*/ 2969536 w 2969412"/>
              <a:gd name="connsiteY4" fmla="*/ 429 h 1635494"/>
              <a:gd name="connsiteX5" fmla="*/ 430 w 2969412"/>
              <a:gd name="connsiteY5" fmla="*/ 429 h 163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69412" h="1635494">
                <a:moveTo>
                  <a:pt x="430" y="429"/>
                </a:moveTo>
                <a:lnTo>
                  <a:pt x="430" y="1635373"/>
                </a:lnTo>
                <a:lnTo>
                  <a:pt x="2125274" y="1635373"/>
                </a:lnTo>
                <a:cubicBezTo>
                  <a:pt x="2346818" y="1285156"/>
                  <a:pt x="2633989" y="980529"/>
                  <a:pt x="2969536" y="738807"/>
                </a:cubicBezTo>
                <a:lnTo>
                  <a:pt x="2969536" y="429"/>
                </a:lnTo>
                <a:lnTo>
                  <a:pt x="430" y="429"/>
                </a:lnTo>
                <a:close/>
              </a:path>
            </a:pathLst>
          </a:custGeom>
          <a:solidFill>
            <a:srgbClr val="357C90">
              <a:alpha val="25000"/>
            </a:srgbClr>
          </a:solidFill>
          <a:ln w="24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38" name="Picture 237">
            <a:extLst>
              <a:ext uri="{FF2B5EF4-FFF2-40B4-BE49-F238E27FC236}">
                <a16:creationId xmlns:a16="http://schemas.microsoft.com/office/drawing/2014/main" id="{BD95DC83-624F-994F-A3A3-F1185A0A920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165394" y="17308469"/>
            <a:ext cx="5011243" cy="6429126"/>
          </a:xfrm>
          <a:prstGeom prst="rect">
            <a:avLst/>
          </a:prstGeom>
        </p:spPr>
      </p:pic>
      <p:sp>
        <p:nvSpPr>
          <p:cNvPr id="125" name="Rectangle 124">
            <a:extLst>
              <a:ext uri="{FF2B5EF4-FFF2-40B4-BE49-F238E27FC236}">
                <a16:creationId xmlns:a16="http://schemas.microsoft.com/office/drawing/2014/main" id="{4147CE07-EC50-4740-A31B-D0C413D5D8DF}"/>
              </a:ext>
            </a:extLst>
          </p:cNvPr>
          <p:cNvSpPr/>
          <p:nvPr/>
        </p:nvSpPr>
        <p:spPr>
          <a:xfrm>
            <a:off x="430886" y="32086995"/>
            <a:ext cx="1502328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This research is supported by a Center Gulf Coast </a:t>
            </a:r>
          </a:p>
          <a:p>
            <a:r>
              <a:rPr lang="en-US" sz="4000" dirty="0"/>
              <a:t>Consortium (GCC), Houston Area Molecular </a:t>
            </a:r>
          </a:p>
          <a:p>
            <a:r>
              <a:rPr lang="en-US" sz="4000" dirty="0"/>
              <a:t>Biophysics Program (HAMBP) training fellowship from </a:t>
            </a:r>
          </a:p>
          <a:p>
            <a:r>
              <a:rPr lang="en-US" sz="4000" dirty="0"/>
              <a:t>the Keck Center (T32 GM008280), the National Institute </a:t>
            </a:r>
          </a:p>
          <a:p>
            <a:r>
              <a:rPr lang="en-US" sz="4000" dirty="0"/>
              <a:t>General Medical Sciences (NIGMS, </a:t>
            </a:r>
            <a:r>
              <a:rPr lang="is-IS" sz="4000" dirty="0"/>
              <a:t>R01GM080139</a:t>
            </a:r>
            <a:r>
              <a:rPr lang="en-US" sz="4000" dirty="0"/>
              <a:t>), and the </a:t>
            </a:r>
          </a:p>
          <a:p>
            <a:r>
              <a:rPr lang="en-US" sz="4000" dirty="0"/>
              <a:t>Welch Foundation (Q-1967-20180324).</a:t>
            </a:r>
          </a:p>
        </p:txBody>
      </p:sp>
      <p:sp>
        <p:nvSpPr>
          <p:cNvPr id="99" name="Freeform 98">
            <a:extLst>
              <a:ext uri="{FF2B5EF4-FFF2-40B4-BE49-F238E27FC236}">
                <a16:creationId xmlns:a16="http://schemas.microsoft.com/office/drawing/2014/main" id="{AFA59300-351F-D641-8A9C-38567BC49368}"/>
              </a:ext>
            </a:extLst>
          </p:cNvPr>
          <p:cNvSpPr/>
          <p:nvPr/>
        </p:nvSpPr>
        <p:spPr>
          <a:xfrm>
            <a:off x="-1166722" y="-1585694"/>
            <a:ext cx="18282935" cy="17593131"/>
          </a:xfrm>
          <a:custGeom>
            <a:avLst/>
            <a:gdLst>
              <a:gd name="connsiteX0" fmla="*/ 0 w 17416048"/>
              <a:gd name="connsiteY0" fmla="*/ 0 h 16434297"/>
              <a:gd name="connsiteX1" fmla="*/ 17416048 w 17416048"/>
              <a:gd name="connsiteY1" fmla="*/ 0 h 16434297"/>
              <a:gd name="connsiteX2" fmla="*/ 17416048 w 17416048"/>
              <a:gd name="connsiteY2" fmla="*/ 3313378 h 16434297"/>
              <a:gd name="connsiteX3" fmla="*/ 17189600 w 17416048"/>
              <a:gd name="connsiteY3" fmla="*/ 3416714 h 16434297"/>
              <a:gd name="connsiteX4" fmla="*/ 7128334 w 17416048"/>
              <a:gd name="connsiteY4" fmla="*/ 16017707 h 16434297"/>
              <a:gd name="connsiteX5" fmla="*/ 7046668 w 17416048"/>
              <a:gd name="connsiteY5" fmla="*/ 16434297 h 16434297"/>
              <a:gd name="connsiteX6" fmla="*/ 0 w 17416048"/>
              <a:gd name="connsiteY6" fmla="*/ 16434297 h 1643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16048" h="16434297">
                <a:moveTo>
                  <a:pt x="0" y="0"/>
                </a:moveTo>
                <a:lnTo>
                  <a:pt x="17416048" y="0"/>
                </a:lnTo>
                <a:lnTo>
                  <a:pt x="17416048" y="3313378"/>
                </a:lnTo>
                <a:lnTo>
                  <a:pt x="17189600" y="3416714"/>
                </a:lnTo>
                <a:cubicBezTo>
                  <a:pt x="12088832" y="5818847"/>
                  <a:pt x="8293999" y="10450265"/>
                  <a:pt x="7128334" y="16017707"/>
                </a:cubicBezTo>
                <a:lnTo>
                  <a:pt x="7046668" y="16434297"/>
                </a:lnTo>
                <a:lnTo>
                  <a:pt x="0" y="16434297"/>
                </a:lnTo>
                <a:close/>
              </a:path>
            </a:pathLst>
          </a:custGeom>
          <a:solidFill>
            <a:srgbClr val="357C9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645920" tIns="1920240" rIns="1645920" bIns="182880" rtlCol="0" anchor="t" anchorCtr="0">
            <a:noAutofit/>
          </a:bodyPr>
          <a:lstStyle/>
          <a:p>
            <a:pPr algn="ctr"/>
            <a:endParaRPr lang="en-US" sz="40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endParaRPr lang="en-US" sz="900" dirty="0">
              <a:solidFill>
                <a:schemeClr val="tx1"/>
              </a:solidFill>
            </a:endParaRPr>
          </a:p>
          <a:p>
            <a:r>
              <a:rPr lang="en-US" sz="4000" dirty="0">
                <a:solidFill>
                  <a:schemeClr val="tx1"/>
                </a:solidFill>
              </a:rPr>
              <a:t>Multidrug efflux pumps (MEP) expel a wide variety of toxic substances across the membrane of bacterial cells. In Gram-negative bacteria, MEP form tripartite complexes spanning the cellular envelope; however,  </a:t>
            </a:r>
          </a:p>
          <a:p>
            <a:r>
              <a:rPr lang="en-US" sz="4000" dirty="0">
                <a:solidFill>
                  <a:schemeClr val="tx1"/>
                </a:solidFill>
              </a:rPr>
              <a:t>the </a:t>
            </a:r>
            <a:r>
              <a:rPr lang="en-US" sz="4000" i="1" dirty="0">
                <a:solidFill>
                  <a:schemeClr val="tx1"/>
                </a:solidFill>
              </a:rPr>
              <a:t>in situ</a:t>
            </a:r>
            <a:r>
              <a:rPr lang="en-US" sz="4000" dirty="0">
                <a:solidFill>
                  <a:schemeClr val="tx1"/>
                </a:solidFill>
              </a:rPr>
              <a:t> structure and assembly mechanism of many such </a:t>
            </a:r>
          </a:p>
          <a:p>
            <a:r>
              <a:rPr lang="en-US" sz="4000" dirty="0">
                <a:solidFill>
                  <a:schemeClr val="tx1"/>
                </a:solidFill>
              </a:rPr>
              <a:t>pumps remain unknown. Using cryo-electron tomography </a:t>
            </a:r>
          </a:p>
          <a:p>
            <a:r>
              <a:rPr lang="en-US" sz="4000" dirty="0">
                <a:solidFill>
                  <a:schemeClr val="tx1"/>
                </a:solidFill>
              </a:rPr>
              <a:t>(cryoET) and subtomogram averaging, we have solved </a:t>
            </a:r>
          </a:p>
          <a:p>
            <a:r>
              <a:rPr lang="en-US" sz="4000" dirty="0">
                <a:solidFill>
                  <a:schemeClr val="tx1"/>
                </a:solidFill>
              </a:rPr>
              <a:t>the first </a:t>
            </a:r>
            <a:r>
              <a:rPr lang="en-US" sz="4000" i="1" dirty="0">
                <a:solidFill>
                  <a:schemeClr val="tx1"/>
                </a:solidFill>
              </a:rPr>
              <a:t>in situ</a:t>
            </a:r>
            <a:r>
              <a:rPr lang="en-US" sz="4000" dirty="0">
                <a:solidFill>
                  <a:schemeClr val="tx1"/>
                </a:solidFill>
              </a:rPr>
              <a:t> structure of the </a:t>
            </a:r>
            <a:r>
              <a:rPr lang="en-US" sz="4000" dirty="0" err="1">
                <a:solidFill>
                  <a:schemeClr val="tx1"/>
                </a:solidFill>
              </a:rPr>
              <a:t>AcrAB</a:t>
            </a:r>
            <a:r>
              <a:rPr lang="en-US" sz="4000" dirty="0">
                <a:solidFill>
                  <a:schemeClr val="tx1"/>
                </a:solidFill>
              </a:rPr>
              <a:t>-TolC tripartite </a:t>
            </a:r>
          </a:p>
          <a:p>
            <a:r>
              <a:rPr lang="en-US" sz="4000" dirty="0">
                <a:solidFill>
                  <a:schemeClr val="tx1"/>
                </a:solidFill>
              </a:rPr>
              <a:t>complex and the </a:t>
            </a:r>
            <a:r>
              <a:rPr lang="en-US" sz="4000" dirty="0" err="1">
                <a:solidFill>
                  <a:schemeClr val="tx1"/>
                </a:solidFill>
              </a:rPr>
              <a:t>AcrAB</a:t>
            </a:r>
            <a:r>
              <a:rPr lang="en-US" sz="4000" dirty="0">
                <a:solidFill>
                  <a:schemeClr val="tx1"/>
                </a:solidFill>
              </a:rPr>
              <a:t> bipartite complex at </a:t>
            </a:r>
          </a:p>
          <a:p>
            <a:r>
              <a:rPr lang="en-US" sz="4000" dirty="0">
                <a:solidFill>
                  <a:schemeClr val="tx1"/>
                </a:solidFill>
              </a:rPr>
              <a:t>better than 2nm resolution. Here we discuss </a:t>
            </a:r>
          </a:p>
          <a:p>
            <a:r>
              <a:rPr lang="en-US" sz="4000" dirty="0">
                <a:solidFill>
                  <a:schemeClr val="tx1"/>
                </a:solidFill>
              </a:rPr>
              <a:t>the computational workflow in EMAN2 </a:t>
            </a:r>
          </a:p>
          <a:p>
            <a:r>
              <a:rPr lang="en-US" sz="4000" dirty="0">
                <a:solidFill>
                  <a:schemeClr val="tx1"/>
                </a:solidFill>
              </a:rPr>
              <a:t>used to obtain these two structural states </a:t>
            </a:r>
          </a:p>
          <a:p>
            <a:r>
              <a:rPr lang="en-US" sz="4000" dirty="0">
                <a:solidFill>
                  <a:schemeClr val="tx1"/>
                </a:solidFill>
              </a:rPr>
              <a:t>and how these structures can be </a:t>
            </a:r>
          </a:p>
          <a:p>
            <a:r>
              <a:rPr lang="en-US" sz="4000" dirty="0">
                <a:solidFill>
                  <a:schemeClr val="tx1"/>
                </a:solidFill>
              </a:rPr>
              <a:t>mapped back to the cell, facilitating </a:t>
            </a:r>
          </a:p>
          <a:p>
            <a:r>
              <a:rPr lang="en-US" sz="4000" dirty="0">
                <a:solidFill>
                  <a:schemeClr val="tx1"/>
                </a:solidFill>
              </a:rPr>
              <a:t>state-specific localization </a:t>
            </a:r>
            <a:r>
              <a:rPr lang="en-US" sz="4000" i="1" dirty="0">
                <a:solidFill>
                  <a:schemeClr val="tx1"/>
                </a:solidFill>
              </a:rPr>
              <a:t>in situ</a:t>
            </a:r>
            <a:r>
              <a:rPr lang="en-US" sz="4000" dirty="0">
                <a:solidFill>
                  <a:schemeClr val="tx1"/>
                </a:solidFill>
              </a:rPr>
              <a:t>. In </a:t>
            </a:r>
          </a:p>
          <a:p>
            <a:r>
              <a:rPr lang="en-US" sz="4000" dirty="0">
                <a:solidFill>
                  <a:schemeClr val="tx1"/>
                </a:solidFill>
              </a:rPr>
              <a:t>addition to demonstrating the </a:t>
            </a:r>
          </a:p>
          <a:p>
            <a:r>
              <a:rPr lang="en-US" sz="4000" dirty="0">
                <a:solidFill>
                  <a:schemeClr val="tx1"/>
                </a:solidFill>
              </a:rPr>
              <a:t>current state of the art in cellular </a:t>
            </a:r>
          </a:p>
          <a:p>
            <a:r>
              <a:rPr lang="en-US" sz="4000" dirty="0">
                <a:solidFill>
                  <a:schemeClr val="tx1"/>
                </a:solidFill>
              </a:rPr>
              <a:t>subtomogram averaging, our </a:t>
            </a:r>
          </a:p>
          <a:p>
            <a:r>
              <a:rPr lang="en-US" sz="4000" dirty="0">
                <a:solidFill>
                  <a:schemeClr val="tx1"/>
                </a:solidFill>
              </a:rPr>
              <a:t>findings also uncover the </a:t>
            </a:r>
          </a:p>
          <a:p>
            <a:r>
              <a:rPr lang="en-US" sz="4000" dirty="0">
                <a:solidFill>
                  <a:schemeClr val="tx1"/>
                </a:solidFill>
              </a:rPr>
              <a:t>assembly mechanism of this </a:t>
            </a:r>
          </a:p>
          <a:p>
            <a:r>
              <a:rPr lang="en-US" sz="4000" dirty="0">
                <a:solidFill>
                  <a:schemeClr val="tx1"/>
                </a:solidFill>
              </a:rPr>
              <a:t>tripartite MEP in living </a:t>
            </a:r>
          </a:p>
          <a:p>
            <a:r>
              <a:rPr lang="en-US" sz="4000" dirty="0">
                <a:solidFill>
                  <a:schemeClr val="tx1"/>
                </a:solidFill>
              </a:rPr>
              <a:t>bacterial cells, ultimately </a:t>
            </a:r>
          </a:p>
          <a:p>
            <a:r>
              <a:rPr lang="en-US" sz="4000" dirty="0">
                <a:solidFill>
                  <a:schemeClr val="tx1"/>
                </a:solidFill>
              </a:rPr>
              <a:t>providing a basis for the </a:t>
            </a:r>
          </a:p>
          <a:p>
            <a:r>
              <a:rPr lang="en-US" sz="4000" dirty="0">
                <a:solidFill>
                  <a:schemeClr val="tx1"/>
                </a:solidFill>
              </a:rPr>
              <a:t>design of MEP inhibitors. 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BEE08AC-19CE-3B49-8DB2-B26F66A07E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artisticBlur radius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27002">
            <a:off x="19450193" y="13636643"/>
            <a:ext cx="11169571" cy="111695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7" name="Rounded Rectangle 456">
            <a:extLst>
              <a:ext uri="{FF2B5EF4-FFF2-40B4-BE49-F238E27FC236}">
                <a16:creationId xmlns:a16="http://schemas.microsoft.com/office/drawing/2014/main" id="{55F3B73A-5491-774F-84FA-D282AA28345C}"/>
              </a:ext>
            </a:extLst>
          </p:cNvPr>
          <p:cNvSpPr/>
          <p:nvPr/>
        </p:nvSpPr>
        <p:spPr>
          <a:xfrm>
            <a:off x="18350151" y="14159491"/>
            <a:ext cx="2698795" cy="25603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51" name="Rounded Rectangle 450">
            <a:extLst>
              <a:ext uri="{FF2B5EF4-FFF2-40B4-BE49-F238E27FC236}">
                <a16:creationId xmlns:a16="http://schemas.microsoft.com/office/drawing/2014/main" id="{514A407A-26D4-2F4C-8BE1-F3B7EEA7AE29}"/>
              </a:ext>
            </a:extLst>
          </p:cNvPr>
          <p:cNvSpPr/>
          <p:nvPr/>
        </p:nvSpPr>
        <p:spPr>
          <a:xfrm>
            <a:off x="48126" y="16255413"/>
            <a:ext cx="25205442" cy="5343356"/>
          </a:xfrm>
          <a:prstGeom prst="roundRect">
            <a:avLst>
              <a:gd name="adj" fmla="val 14331"/>
            </a:avLst>
          </a:prstGeom>
          <a:solidFill>
            <a:schemeClr val="bg1">
              <a:alpha val="80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chemeClr val="tx1"/>
                </a:solidFill>
              </a:rPr>
              <a:t>State specific localization of AcrAB-TolC in E. Coli using subtomogram averaging</a:t>
            </a:r>
            <a:endParaRPr lang="en-US" sz="11500" dirty="0">
              <a:solidFill>
                <a:schemeClr val="tx1"/>
              </a:solidFill>
            </a:endParaRPr>
          </a:p>
          <a:p>
            <a:pPr algn="ctr"/>
            <a:r>
              <a:rPr lang="en-US" sz="4100" dirty="0">
                <a:solidFill>
                  <a:schemeClr val="tx1"/>
                </a:solidFill>
              </a:rPr>
              <a:t>Bell JM</a:t>
            </a:r>
            <a:r>
              <a:rPr lang="en-US" sz="4100" baseline="30000" dirty="0">
                <a:solidFill>
                  <a:schemeClr val="tx1"/>
                </a:solidFill>
              </a:rPr>
              <a:t>1</a:t>
            </a:r>
            <a:r>
              <a:rPr lang="en-US" sz="4100" dirty="0">
                <a:solidFill>
                  <a:schemeClr val="tx1"/>
                </a:solidFill>
              </a:rPr>
              <a:t>, Chem M</a:t>
            </a:r>
            <a:r>
              <a:rPr lang="en-US" sz="4100" baseline="30000" dirty="0">
                <a:solidFill>
                  <a:schemeClr val="tx1"/>
                </a:solidFill>
              </a:rPr>
              <a:t>1</a:t>
            </a:r>
            <a:r>
              <a:rPr lang="en-US" sz="4100" dirty="0">
                <a:solidFill>
                  <a:schemeClr val="tx1"/>
                </a:solidFill>
              </a:rPr>
              <a:t>, Shi X</a:t>
            </a:r>
            <a:r>
              <a:rPr lang="en-US" sz="4100" baseline="30000" dirty="0">
                <a:solidFill>
                  <a:schemeClr val="tx1"/>
                </a:solidFill>
              </a:rPr>
              <a:t>12</a:t>
            </a:r>
            <a:r>
              <a:rPr lang="en-US" sz="4100" dirty="0">
                <a:solidFill>
                  <a:schemeClr val="tx1"/>
                </a:solidFill>
              </a:rPr>
              <a:t>, Yu Z</a:t>
            </a:r>
            <a:r>
              <a:rPr lang="en-US" sz="4100" baseline="30000" dirty="0">
                <a:solidFill>
                  <a:schemeClr val="tx1"/>
                </a:solidFill>
              </a:rPr>
              <a:t>2</a:t>
            </a:r>
            <a:r>
              <a:rPr lang="en-US" sz="4100" dirty="0">
                <a:solidFill>
                  <a:schemeClr val="tx1"/>
                </a:solidFill>
              </a:rPr>
              <a:t>, Wang H</a:t>
            </a:r>
            <a:r>
              <a:rPr lang="en-US" sz="4100" baseline="30000" dirty="0">
                <a:solidFill>
                  <a:schemeClr val="tx1"/>
                </a:solidFill>
              </a:rPr>
              <a:t>2</a:t>
            </a:r>
            <a:r>
              <a:rPr lang="en-US" sz="4100" dirty="0">
                <a:solidFill>
                  <a:schemeClr val="tx1"/>
                </a:solidFill>
              </a:rPr>
              <a:t>, Forrester I</a:t>
            </a:r>
            <a:r>
              <a:rPr lang="en-US" sz="4100" baseline="30000" dirty="0">
                <a:solidFill>
                  <a:schemeClr val="tx1"/>
                </a:solidFill>
              </a:rPr>
              <a:t>1</a:t>
            </a:r>
            <a:r>
              <a:rPr lang="en-US" sz="4100" dirty="0">
                <a:solidFill>
                  <a:schemeClr val="tx1"/>
                </a:solidFill>
              </a:rPr>
              <a:t>, Villarreal H</a:t>
            </a:r>
            <a:r>
              <a:rPr lang="en-US" sz="4100" baseline="30000" dirty="0">
                <a:solidFill>
                  <a:schemeClr val="tx1"/>
                </a:solidFill>
              </a:rPr>
              <a:t>1</a:t>
            </a:r>
            <a:r>
              <a:rPr lang="en-US" sz="4100" dirty="0">
                <a:solidFill>
                  <a:schemeClr val="tx1"/>
                </a:solidFill>
              </a:rPr>
              <a:t>, Jakana J</a:t>
            </a:r>
            <a:r>
              <a:rPr lang="en-US" sz="4100" baseline="30000" dirty="0">
                <a:solidFill>
                  <a:schemeClr val="tx1"/>
                </a:solidFill>
              </a:rPr>
              <a:t>1</a:t>
            </a:r>
            <a:r>
              <a:rPr lang="en-US" sz="4100" dirty="0">
                <a:solidFill>
                  <a:schemeClr val="tx1"/>
                </a:solidFill>
              </a:rPr>
              <a:t>, Du D</a:t>
            </a:r>
            <a:r>
              <a:rPr lang="en-US" sz="4100" baseline="30000" dirty="0">
                <a:solidFill>
                  <a:schemeClr val="tx1"/>
                </a:solidFill>
              </a:rPr>
              <a:t>3,4</a:t>
            </a:r>
            <a:r>
              <a:rPr lang="en-US" sz="4100" dirty="0">
                <a:solidFill>
                  <a:schemeClr val="tx1"/>
                </a:solidFill>
              </a:rPr>
              <a:t>, Luisi B</a:t>
            </a:r>
            <a:r>
              <a:rPr lang="en-US" sz="4100" baseline="30000" dirty="0">
                <a:solidFill>
                  <a:schemeClr val="tx1"/>
                </a:solidFill>
              </a:rPr>
              <a:t>4</a:t>
            </a:r>
            <a:r>
              <a:rPr lang="en-US" sz="4100" dirty="0">
                <a:solidFill>
                  <a:schemeClr val="tx1"/>
                </a:solidFill>
              </a:rPr>
              <a:t>, Wang Z</a:t>
            </a:r>
            <a:r>
              <a:rPr lang="en-US" sz="4100" baseline="30000" dirty="0">
                <a:solidFill>
                  <a:schemeClr val="tx1"/>
                </a:solidFill>
              </a:rPr>
              <a:t>1</a:t>
            </a:r>
            <a:r>
              <a:rPr lang="en-US" sz="4100" dirty="0">
                <a:solidFill>
                  <a:schemeClr val="tx1"/>
                </a:solidFill>
              </a:rPr>
              <a:t>, Ludtke SJ</a:t>
            </a:r>
            <a:r>
              <a:rPr lang="en-US" sz="4100" baseline="30000" dirty="0">
                <a:solidFill>
                  <a:schemeClr val="tx1"/>
                </a:solidFill>
              </a:rPr>
              <a:t>1	</a:t>
            </a:r>
          </a:p>
          <a:p>
            <a:pPr algn="ctr"/>
            <a:r>
              <a:rPr lang="en-US" sz="3600" baseline="300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Baylor College of Medicine, </a:t>
            </a:r>
            <a:r>
              <a:rPr lang="en-US" sz="3600" baseline="300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Xuzhou Medical University ,</a:t>
            </a:r>
            <a:r>
              <a:rPr lang="en-US" sz="3600" baseline="300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3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Shanghai Tech University, </a:t>
            </a:r>
            <a:r>
              <a:rPr lang="en-US" sz="3600" baseline="300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University of Cambridge</a:t>
            </a:r>
          </a:p>
        </p:txBody>
      </p:sp>
      <p:pic>
        <p:nvPicPr>
          <p:cNvPr id="463" name="Picture 462">
            <a:extLst>
              <a:ext uri="{FF2B5EF4-FFF2-40B4-BE49-F238E27FC236}">
                <a16:creationId xmlns:a16="http://schemas.microsoft.com/office/drawing/2014/main" id="{E4F82ABA-2DBA-EC46-B30D-691D92E286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86138" y="6218609"/>
            <a:ext cx="4505357" cy="7174294"/>
          </a:xfrm>
          <a:prstGeom prst="rect">
            <a:avLst/>
          </a:prstGeom>
        </p:spPr>
      </p:pic>
      <p:pic>
        <p:nvPicPr>
          <p:cNvPr id="464" name="Picture 463">
            <a:extLst>
              <a:ext uri="{FF2B5EF4-FFF2-40B4-BE49-F238E27FC236}">
                <a16:creationId xmlns:a16="http://schemas.microsoft.com/office/drawing/2014/main" id="{9B0726D5-4CD5-6E45-9F5E-8550CB631A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26789473" y="4857089"/>
            <a:ext cx="5579557" cy="726264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31" name="Picture 430">
            <a:extLst>
              <a:ext uri="{FF2B5EF4-FFF2-40B4-BE49-F238E27FC236}">
                <a16:creationId xmlns:a16="http://schemas.microsoft.com/office/drawing/2014/main" id="{893B210B-1E76-0848-80E7-4484FC1C33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24762" y="410884"/>
            <a:ext cx="6154399" cy="4044322"/>
          </a:xfrm>
          <a:prstGeom prst="rect">
            <a:avLst/>
          </a:prstGeom>
        </p:spPr>
      </p:pic>
      <p:sp>
        <p:nvSpPr>
          <p:cNvPr id="471" name="TextBox 470">
            <a:extLst>
              <a:ext uri="{FF2B5EF4-FFF2-40B4-BE49-F238E27FC236}">
                <a16:creationId xmlns:a16="http://schemas.microsoft.com/office/drawing/2014/main" id="{4D8E1DDB-BE3A-E741-B751-98914C744B85}"/>
              </a:ext>
            </a:extLst>
          </p:cNvPr>
          <p:cNvSpPr txBox="1"/>
          <p:nvPr/>
        </p:nvSpPr>
        <p:spPr>
          <a:xfrm>
            <a:off x="23659082" y="31158914"/>
            <a:ext cx="3348743" cy="1890638"/>
          </a:xfrm>
          <a:prstGeom prst="rect">
            <a:avLst/>
          </a:prstGeom>
          <a:noFill/>
        </p:spPr>
        <p:txBody>
          <a:bodyPr wrap="square" lIns="0" tIns="182880" rIns="0" bIns="0" rtlCol="0">
            <a:noAutofit/>
          </a:bodyPr>
          <a:lstStyle/>
          <a:p>
            <a:pPr algn="ctr"/>
            <a:r>
              <a:rPr lang="en-US" sz="3600" b="1" dirty="0"/>
              <a:t>                  Subtilt</a:t>
            </a:r>
          </a:p>
          <a:p>
            <a:pPr algn="ctr"/>
            <a:r>
              <a:rPr lang="en-US" sz="3600" b="1" dirty="0"/>
              <a:t>         refinement</a:t>
            </a:r>
          </a:p>
        </p:txBody>
      </p:sp>
      <p:pic>
        <p:nvPicPr>
          <p:cNvPr id="465" name="Picture 464">
            <a:extLst>
              <a:ext uri="{FF2B5EF4-FFF2-40B4-BE49-F238E27FC236}">
                <a16:creationId xmlns:a16="http://schemas.microsoft.com/office/drawing/2014/main" id="{79C27F37-D1A6-6D44-A19C-A50D0418CE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62607" y="2190896"/>
            <a:ext cx="1567057" cy="476144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66" name="Picture 465">
            <a:extLst>
              <a:ext uri="{FF2B5EF4-FFF2-40B4-BE49-F238E27FC236}">
                <a16:creationId xmlns:a16="http://schemas.microsoft.com/office/drawing/2014/main" id="{DDD4383B-FF11-8245-BB56-A55C237EC8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69517" y="2190896"/>
            <a:ext cx="1567057" cy="476144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67" name="Picture 466">
            <a:extLst>
              <a:ext uri="{FF2B5EF4-FFF2-40B4-BE49-F238E27FC236}">
                <a16:creationId xmlns:a16="http://schemas.microsoft.com/office/drawing/2014/main" id="{21268019-A2FC-EE48-92A7-D9C11C0D88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772316" y="2170806"/>
            <a:ext cx="1567057" cy="478153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E9987BA6-2155-2E42-BE24-5928EF80C4BE}"/>
              </a:ext>
            </a:extLst>
          </p:cNvPr>
          <p:cNvGrpSpPr>
            <a:grpSpLocks noChangeAspect="1"/>
          </p:cNvGrpSpPr>
          <p:nvPr/>
        </p:nvGrpSpPr>
        <p:grpSpPr>
          <a:xfrm>
            <a:off x="32542518" y="28198753"/>
            <a:ext cx="2911935" cy="6249807"/>
            <a:chOff x="31669818" y="34170937"/>
            <a:chExt cx="4277333" cy="9180312"/>
          </a:xfrm>
        </p:grpSpPr>
        <p:pic>
          <p:nvPicPr>
            <p:cNvPr id="478" name="Picture 477">
              <a:extLst>
                <a:ext uri="{FF2B5EF4-FFF2-40B4-BE49-F238E27FC236}">
                  <a16:creationId xmlns:a16="http://schemas.microsoft.com/office/drawing/2014/main" id="{24152ECC-16A2-BF40-8D35-B8A21AF90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3826984" y="34170937"/>
              <a:ext cx="2120167" cy="4770369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E59275C1-3B1A-184D-93CF-AFC8EAC16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669818" y="38554902"/>
              <a:ext cx="1959836" cy="4796347"/>
            </a:xfrm>
            <a:prstGeom prst="rect">
              <a:avLst/>
            </a:prstGeom>
          </p:spPr>
        </p:pic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AFCC5583-3100-8C43-B1B9-CCA5CD4B8D06}"/>
              </a:ext>
            </a:extLst>
          </p:cNvPr>
          <p:cNvSpPr/>
          <p:nvPr/>
        </p:nvSpPr>
        <p:spPr>
          <a:xfrm>
            <a:off x="11516307" y="4864546"/>
            <a:ext cx="1449551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00" dirty="0"/>
              <a:t>                   EMAN2 facilitates automated 3D tomogram reconstruction </a:t>
            </a:r>
          </a:p>
          <a:p>
            <a:r>
              <a:rPr lang="en-US" sz="3900" dirty="0"/>
              <a:t>           via the series of algorithmic steps described in the workflow </a:t>
            </a:r>
          </a:p>
          <a:p>
            <a:r>
              <a:rPr lang="en-US" sz="3900" dirty="0"/>
              <a:t>      above. Depending on the quality of the tilt series data, typical alignment errors range from 0 to ~4 pixels depending on the quality of the data, and the time required to align full sampling 8k x 8k data </a:t>
            </a:r>
          </a:p>
          <a:p>
            <a:r>
              <a:rPr lang="en-US" sz="3900" dirty="0"/>
              <a:t>               is ~10 minutes on 12 CPU threads. </a:t>
            </a:r>
          </a:p>
          <a:p>
            <a:endParaRPr lang="en-US" sz="3900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9BC3C00-A383-5143-820F-AFC8EE1C6EEC}"/>
              </a:ext>
            </a:extLst>
          </p:cNvPr>
          <p:cNvSpPr/>
          <p:nvPr/>
        </p:nvSpPr>
        <p:spPr>
          <a:xfrm>
            <a:off x="30533092" y="13647065"/>
            <a:ext cx="130839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00" dirty="0"/>
              <a:t>3D tomograms can be automatically segmented using an </a:t>
            </a:r>
          </a:p>
          <a:p>
            <a:r>
              <a:rPr lang="en-US" sz="3900" dirty="0"/>
              <a:t>	adversarial-CNN approach. Individual particles can also </a:t>
            </a:r>
          </a:p>
          <a:p>
            <a:r>
              <a:rPr lang="en-US" sz="3900" dirty="0"/>
              <a:t>		be extracted for further processing. Next we correct for </a:t>
            </a:r>
          </a:p>
          <a:p>
            <a:r>
              <a:rPr lang="en-US" sz="3900" dirty="0"/>
              <a:t>            microscope distortions on an individual particle basis </a:t>
            </a:r>
          </a:p>
          <a:p>
            <a:r>
              <a:rPr lang="en-US" sz="3900" dirty="0"/>
              <a:t>              using each particle’s location and geometric info from </a:t>
            </a:r>
          </a:p>
          <a:p>
            <a:r>
              <a:rPr lang="en-US" sz="3900" dirty="0"/>
              <a:t>                         our automated 3D reconstruction procedure.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435A5D14-E81D-5D4C-88AB-72BF27AC5F62}"/>
              </a:ext>
            </a:extLst>
          </p:cNvPr>
          <p:cNvSpPr/>
          <p:nvPr/>
        </p:nvSpPr>
        <p:spPr>
          <a:xfrm>
            <a:off x="24502331" y="26103652"/>
            <a:ext cx="968077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00" dirty="0"/>
              <a:t>              We utilize a stochastic gradient </a:t>
            </a:r>
          </a:p>
          <a:p>
            <a:r>
              <a:rPr lang="en-US" sz="3900" dirty="0"/>
              <a:t>           descent approach to generate de novo, </a:t>
            </a:r>
          </a:p>
          <a:p>
            <a:r>
              <a:rPr lang="en-US" sz="3900" dirty="0"/>
              <a:t>        reference-free initial models, which are </a:t>
            </a:r>
          </a:p>
          <a:p>
            <a:r>
              <a:rPr lang="en-US" sz="3900" dirty="0"/>
              <a:t>      used to seed multiple iterations of 3D </a:t>
            </a:r>
          </a:p>
          <a:p>
            <a:r>
              <a:rPr lang="en-US" sz="3900" dirty="0"/>
              <a:t>     refinement. “Subtilt” (per-particle per-tilt)</a:t>
            </a:r>
          </a:p>
          <a:p>
            <a:r>
              <a:rPr lang="en-US" sz="3900" dirty="0"/>
              <a:t>   decomposition methods are then used to </a:t>
            </a:r>
          </a:p>
          <a:p>
            <a:r>
              <a:rPr lang="en-US" sz="3900" dirty="0"/>
              <a:t> refine individual particles to obtain higher resolutions than previously possible.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B8A61BC-1B18-BB40-B5CC-0527E3091BF2}"/>
              </a:ext>
            </a:extLst>
          </p:cNvPr>
          <p:cNvSpPr/>
          <p:nvPr/>
        </p:nvSpPr>
        <p:spPr>
          <a:xfrm>
            <a:off x="37891236" y="17374207"/>
            <a:ext cx="466320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/>
              <a:t>Contrast transfer function </a:t>
            </a:r>
          </a:p>
          <a:p>
            <a:pPr algn="ctr"/>
            <a:r>
              <a:rPr lang="en-US" sz="3200" b="1" dirty="0"/>
              <a:t>(CTF) correction 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5750D1B-E59A-B54C-9332-F65AD1FC1997}"/>
              </a:ext>
            </a:extLst>
          </p:cNvPr>
          <p:cNvSpPr/>
          <p:nvPr/>
        </p:nvSpPr>
        <p:spPr>
          <a:xfrm>
            <a:off x="33510317" y="4640196"/>
            <a:ext cx="34089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Subtomogram</a:t>
            </a:r>
          </a:p>
          <a:p>
            <a:pPr algn="ctr"/>
            <a:r>
              <a:rPr lang="en-US" sz="3200" b="1" dirty="0"/>
              <a:t>boxing &amp; cellular</a:t>
            </a:r>
          </a:p>
          <a:p>
            <a:pPr algn="ctr"/>
            <a:r>
              <a:rPr lang="en-US" sz="3200" b="1" dirty="0"/>
              <a:t>annotation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A4544404-FC03-BC41-87F4-49FD70C6FD70}"/>
              </a:ext>
            </a:extLst>
          </p:cNvPr>
          <p:cNvSpPr/>
          <p:nvPr/>
        </p:nvSpPr>
        <p:spPr>
          <a:xfrm>
            <a:off x="9489944" y="27794956"/>
            <a:ext cx="109074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00" dirty="0"/>
              <a:t>To analyze structural variability among</a:t>
            </a:r>
          </a:p>
          <a:p>
            <a:r>
              <a:rPr lang="en-US" sz="3900" dirty="0"/>
              <a:t>    particles, we classify particles in a PCA </a:t>
            </a:r>
          </a:p>
          <a:p>
            <a:r>
              <a:rPr lang="en-US" sz="3900" dirty="0"/>
              <a:t>       subspace and reconstruct each cluster.</a:t>
            </a:r>
          </a:p>
          <a:p>
            <a:r>
              <a:rPr lang="en-US" sz="3900" dirty="0"/>
              <a:t>           We can further subdivide particle data</a:t>
            </a:r>
          </a:p>
          <a:p>
            <a:r>
              <a:rPr lang="en-US" sz="3900" dirty="0"/>
              <a:t>                using focused techniques to label particles </a:t>
            </a:r>
          </a:p>
          <a:p>
            <a:r>
              <a:rPr lang="en-US" sz="3900" dirty="0"/>
              <a:t>                     according to the contents of a 3D mask.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C5D293B1-02AD-D542-8B28-E228A3092F77}"/>
              </a:ext>
            </a:extLst>
          </p:cNvPr>
          <p:cNvSpPr txBox="1"/>
          <p:nvPr/>
        </p:nvSpPr>
        <p:spPr>
          <a:xfrm>
            <a:off x="35177441" y="28886156"/>
            <a:ext cx="1443372" cy="12817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200" dirty="0"/>
              <a:t>3D SPT average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189B4134-A1EA-844A-90ED-6B4926B327B6}"/>
              </a:ext>
            </a:extLst>
          </p:cNvPr>
          <p:cNvSpPr txBox="1"/>
          <p:nvPr/>
        </p:nvSpPr>
        <p:spPr>
          <a:xfrm>
            <a:off x="33687134" y="31793223"/>
            <a:ext cx="2095132" cy="14937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200" dirty="0"/>
              <a:t>Subtilt </a:t>
            </a:r>
          </a:p>
          <a:p>
            <a:r>
              <a:rPr lang="en-US" sz="3200" dirty="0"/>
              <a:t>average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220FBD7-FC32-0B4D-BB2F-8AAE184FCE7C}"/>
              </a:ext>
            </a:extLst>
          </p:cNvPr>
          <p:cNvSpPr txBox="1"/>
          <p:nvPr/>
        </p:nvSpPr>
        <p:spPr>
          <a:xfrm>
            <a:off x="36371569" y="25457757"/>
            <a:ext cx="2002861" cy="14975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3200" b="1" dirty="0"/>
              <a:t>Initial</a:t>
            </a:r>
          </a:p>
          <a:p>
            <a:pPr algn="ctr"/>
            <a:r>
              <a:rPr lang="en-US" sz="3200" b="1" dirty="0"/>
              <a:t>model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99F8CDB4-5C54-1345-8827-467C81B2A65B}"/>
              </a:ext>
            </a:extLst>
          </p:cNvPr>
          <p:cNvSpPr/>
          <p:nvPr/>
        </p:nvSpPr>
        <p:spPr>
          <a:xfrm>
            <a:off x="6778188" y="12609858"/>
            <a:ext cx="1150911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00" b="1" dirty="0"/>
              <a:t>           </a:t>
            </a:r>
            <a:r>
              <a:rPr lang="en-US" sz="3900" dirty="0"/>
              <a:t>A </a:t>
            </a:r>
            <a:r>
              <a:rPr lang="en-US" sz="3900" b="1" dirty="0"/>
              <a:t>tilt series</a:t>
            </a:r>
            <a:r>
              <a:rPr lang="en-US" sz="3900" dirty="0"/>
              <a:t> is a collection</a:t>
            </a:r>
          </a:p>
          <a:p>
            <a:r>
              <a:rPr lang="en-US" sz="3900" dirty="0"/>
              <a:t>         of micrographs recorded </a:t>
            </a:r>
          </a:p>
          <a:p>
            <a:r>
              <a:rPr lang="en-US" sz="3900" dirty="0"/>
              <a:t>       over a range of angles – </a:t>
            </a:r>
          </a:p>
          <a:p>
            <a:r>
              <a:rPr lang="en-US" sz="3900" dirty="0"/>
              <a:t>     usually from -60° to 60° in </a:t>
            </a:r>
          </a:p>
          <a:p>
            <a:r>
              <a:rPr lang="en-US" sz="3900" dirty="0"/>
              <a:t>          increments of ~2°.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49D3CBD-6FFE-4148-B803-C8EC8F08F519}"/>
              </a:ext>
            </a:extLst>
          </p:cNvPr>
          <p:cNvSpPr txBox="1"/>
          <p:nvPr/>
        </p:nvSpPr>
        <p:spPr>
          <a:xfrm>
            <a:off x="29654128" y="11577049"/>
            <a:ext cx="3591377" cy="5781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3200" dirty="0"/>
              <a:t>3D particles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9C915A9-4D91-9641-9345-5337A7F5FEB8}"/>
              </a:ext>
            </a:extLst>
          </p:cNvPr>
          <p:cNvSpPr/>
          <p:nvPr/>
        </p:nvSpPr>
        <p:spPr>
          <a:xfrm>
            <a:off x="505272" y="364968"/>
            <a:ext cx="14173200" cy="102281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Abstract</a:t>
            </a:r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CA437DED-757C-1149-B378-F164A70708F3}"/>
              </a:ext>
            </a:extLst>
          </p:cNvPr>
          <p:cNvSpPr/>
          <p:nvPr/>
        </p:nvSpPr>
        <p:spPr>
          <a:xfrm>
            <a:off x="505272" y="30899241"/>
            <a:ext cx="8967976" cy="1024128"/>
          </a:xfrm>
          <a:prstGeom prst="round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Acknowledgements</a:t>
            </a:r>
          </a:p>
        </p:txBody>
      </p:sp>
      <p:pic>
        <p:nvPicPr>
          <p:cNvPr id="398" name="Picture 397">
            <a:extLst>
              <a:ext uri="{FF2B5EF4-FFF2-40B4-BE49-F238E27FC236}">
                <a16:creationId xmlns:a16="http://schemas.microsoft.com/office/drawing/2014/main" id="{481646C7-1BA1-C740-AF90-12C209047D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093679" y="25640536"/>
            <a:ext cx="2619665" cy="2215396"/>
          </a:xfrm>
          <a:prstGeom prst="rect">
            <a:avLst/>
          </a:prstGeom>
        </p:spPr>
      </p:pic>
      <p:pic>
        <p:nvPicPr>
          <p:cNvPr id="444" name="Picture 443">
            <a:extLst>
              <a:ext uri="{FF2B5EF4-FFF2-40B4-BE49-F238E27FC236}">
                <a16:creationId xmlns:a16="http://schemas.microsoft.com/office/drawing/2014/main" id="{44F2267F-6D50-6F42-91D1-A6283B29A2F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044759" y="387532"/>
            <a:ext cx="10398947" cy="4416288"/>
          </a:xfrm>
          <a:prstGeom prst="rect">
            <a:avLst/>
          </a:prstGeom>
        </p:spPr>
      </p:pic>
      <p:pic>
        <p:nvPicPr>
          <p:cNvPr id="192" name="Picture 191">
            <a:extLst>
              <a:ext uri="{FF2B5EF4-FFF2-40B4-BE49-F238E27FC236}">
                <a16:creationId xmlns:a16="http://schemas.microsoft.com/office/drawing/2014/main" id="{A4EF55C4-7BFC-3640-A6E4-FC1D45B3E8B5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72555" y="26628531"/>
            <a:ext cx="7109515" cy="11627383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6874504B-88A0-4A4F-A86A-C5E6CC38BB55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70664" y="32998752"/>
            <a:ext cx="2701659" cy="5115245"/>
          </a:xfrm>
          <a:prstGeom prst="rect">
            <a:avLst/>
          </a:prstGeom>
        </p:spPr>
      </p:pic>
      <p:cxnSp>
        <p:nvCxnSpPr>
          <p:cNvPr id="281" name="Elbow Connector 280">
            <a:extLst>
              <a:ext uri="{FF2B5EF4-FFF2-40B4-BE49-F238E27FC236}">
                <a16:creationId xmlns:a16="http://schemas.microsoft.com/office/drawing/2014/main" id="{28EDC535-34DB-C64F-8CF0-BB445B9435BA}"/>
              </a:ext>
            </a:extLst>
          </p:cNvPr>
          <p:cNvCxnSpPr>
            <a:cxnSpLocks/>
          </p:cNvCxnSpPr>
          <p:nvPr/>
        </p:nvCxnSpPr>
        <p:spPr>
          <a:xfrm>
            <a:off x="40665468" y="26002782"/>
            <a:ext cx="979781" cy="810766"/>
          </a:xfrm>
          <a:prstGeom prst="bentConnector3">
            <a:avLst>
              <a:gd name="adj1" fmla="val 99645"/>
            </a:avLst>
          </a:prstGeom>
          <a:ln w="44450">
            <a:solidFill>
              <a:schemeClr val="tx1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Elbow Connector 287">
            <a:extLst>
              <a:ext uri="{FF2B5EF4-FFF2-40B4-BE49-F238E27FC236}">
                <a16:creationId xmlns:a16="http://schemas.microsoft.com/office/drawing/2014/main" id="{3283CF61-860E-894D-BC06-C265B3006E64}"/>
              </a:ext>
            </a:extLst>
          </p:cNvPr>
          <p:cNvCxnSpPr>
            <a:cxnSpLocks/>
          </p:cNvCxnSpPr>
          <p:nvPr/>
        </p:nvCxnSpPr>
        <p:spPr>
          <a:xfrm flipH="1">
            <a:off x="39066615" y="26014813"/>
            <a:ext cx="979781" cy="810766"/>
          </a:xfrm>
          <a:prstGeom prst="bentConnector3">
            <a:avLst>
              <a:gd name="adj1" fmla="val 99645"/>
            </a:avLst>
          </a:prstGeom>
          <a:ln w="44450">
            <a:solidFill>
              <a:schemeClr val="tx1"/>
            </a:solidFill>
            <a:headEnd type="oval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2" name="Picture 201">
            <a:extLst>
              <a:ext uri="{FF2B5EF4-FFF2-40B4-BE49-F238E27FC236}">
                <a16:creationId xmlns:a16="http://schemas.microsoft.com/office/drawing/2014/main" id="{24E4AF10-3605-0849-94AB-72C5AF48B3F5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213469" y="25499123"/>
            <a:ext cx="2330318" cy="1398191"/>
          </a:xfrm>
          <a:prstGeom prst="rect">
            <a:avLst/>
          </a:prstGeom>
        </p:spPr>
      </p:pic>
      <p:cxnSp>
        <p:nvCxnSpPr>
          <p:cNvPr id="291" name="Elbow Connector 290">
            <a:extLst>
              <a:ext uri="{FF2B5EF4-FFF2-40B4-BE49-F238E27FC236}">
                <a16:creationId xmlns:a16="http://schemas.microsoft.com/office/drawing/2014/main" id="{503F1DFF-6AA4-FA4F-ACD6-20AC30FF0774}"/>
              </a:ext>
            </a:extLst>
          </p:cNvPr>
          <p:cNvCxnSpPr>
            <a:cxnSpLocks/>
          </p:cNvCxnSpPr>
          <p:nvPr/>
        </p:nvCxnSpPr>
        <p:spPr>
          <a:xfrm flipV="1">
            <a:off x="36890504" y="25777620"/>
            <a:ext cx="2414437" cy="757079"/>
          </a:xfrm>
          <a:prstGeom prst="bentConnector3">
            <a:avLst>
              <a:gd name="adj1" fmla="val 47772"/>
            </a:avLst>
          </a:prstGeom>
          <a:ln w="4445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1" name="Picture 250">
            <a:extLst>
              <a:ext uri="{FF2B5EF4-FFF2-40B4-BE49-F238E27FC236}">
                <a16:creationId xmlns:a16="http://schemas.microsoft.com/office/drawing/2014/main" id="{9093445C-8404-6640-B8AD-77C6A6755CA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253449" y="33228991"/>
            <a:ext cx="6792569" cy="4925197"/>
          </a:xfrm>
          <a:prstGeom prst="rect">
            <a:avLst/>
          </a:prstGeom>
        </p:spPr>
      </p:pic>
      <p:grpSp>
        <p:nvGrpSpPr>
          <p:cNvPr id="282" name="Group 281">
            <a:extLst>
              <a:ext uri="{FF2B5EF4-FFF2-40B4-BE49-F238E27FC236}">
                <a16:creationId xmlns:a16="http://schemas.microsoft.com/office/drawing/2014/main" id="{3B4B4954-E7B9-E84F-A70E-351455B1F329}"/>
              </a:ext>
            </a:extLst>
          </p:cNvPr>
          <p:cNvGrpSpPr/>
          <p:nvPr/>
        </p:nvGrpSpPr>
        <p:grpSpPr>
          <a:xfrm>
            <a:off x="19911478" y="25491760"/>
            <a:ext cx="2892828" cy="5841180"/>
            <a:chOff x="19547814" y="25061148"/>
            <a:chExt cx="2892828" cy="5841180"/>
          </a:xfrm>
        </p:grpSpPr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6752CC9E-A9CF-8140-8664-8926BB3518F9}"/>
                </a:ext>
              </a:extLst>
            </p:cNvPr>
            <p:cNvSpPr/>
            <p:nvPr/>
          </p:nvSpPr>
          <p:spPr>
            <a:xfrm>
              <a:off x="20594239" y="30317553"/>
              <a:ext cx="184640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Threshold</a:t>
              </a:r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72B1D87F-0AE7-B94F-B475-249B061A65D9}"/>
                </a:ext>
              </a:extLst>
            </p:cNvPr>
            <p:cNvSpPr/>
            <p:nvPr/>
          </p:nvSpPr>
          <p:spPr>
            <a:xfrm>
              <a:off x="19547814" y="25061148"/>
              <a:ext cx="2369751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/>
                <a:t>Focused</a:t>
              </a:r>
            </a:p>
            <a:p>
              <a:r>
                <a:rPr lang="en-US" sz="3200" b="1" dirty="0"/>
                <a:t>classification</a:t>
              </a:r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8480F122-85AB-914A-9B6F-203D3E0C6BB1}"/>
              </a:ext>
            </a:extLst>
          </p:cNvPr>
          <p:cNvGrpSpPr/>
          <p:nvPr/>
        </p:nvGrpSpPr>
        <p:grpSpPr>
          <a:xfrm>
            <a:off x="8966015" y="22535271"/>
            <a:ext cx="8122287" cy="4222948"/>
            <a:chOff x="8914369" y="22586071"/>
            <a:chExt cx="8778240" cy="4222948"/>
          </a:xfrm>
        </p:grpSpPr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A65868F1-6340-DD4D-88C3-67809A1C957B}"/>
                </a:ext>
              </a:extLst>
            </p:cNvPr>
            <p:cNvSpPr/>
            <p:nvPr/>
          </p:nvSpPr>
          <p:spPr>
            <a:xfrm>
              <a:off x="8914369" y="23902996"/>
              <a:ext cx="8778240" cy="544544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chemeClr val="tx1"/>
                  </a:solidFill>
                </a:rPr>
                <a:t>PG</a:t>
              </a: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55ADC7DE-EE69-6F44-BCEB-6EA3455C3505}"/>
                </a:ext>
              </a:extLst>
            </p:cNvPr>
            <p:cNvSpPr/>
            <p:nvPr/>
          </p:nvSpPr>
          <p:spPr>
            <a:xfrm>
              <a:off x="8914369" y="22586071"/>
              <a:ext cx="8778240" cy="544545"/>
            </a:xfrm>
            <a:prstGeom prst="rect">
              <a:avLst/>
            </a:prstGeom>
            <a:solidFill>
              <a:srgbClr val="7030A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chemeClr val="tx1"/>
                  </a:solidFill>
                </a:rPr>
                <a:t>OM</a:t>
              </a:r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C77733F4-E272-514B-9B38-316655DF9B25}"/>
                </a:ext>
              </a:extLst>
            </p:cNvPr>
            <p:cNvSpPr/>
            <p:nvPr/>
          </p:nvSpPr>
          <p:spPr>
            <a:xfrm>
              <a:off x="8914369" y="26260379"/>
              <a:ext cx="8778240" cy="548640"/>
            </a:xfrm>
            <a:prstGeom prst="rect">
              <a:avLst/>
            </a:prstGeom>
            <a:solidFill>
              <a:srgbClr val="7030A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chemeClr val="tx1"/>
                  </a:solidFill>
                </a:rPr>
                <a:t>IM</a:t>
              </a:r>
            </a:p>
          </p:txBody>
        </p:sp>
      </p:grpSp>
      <p:pic>
        <p:nvPicPr>
          <p:cNvPr id="275" name="Picture 274">
            <a:extLst>
              <a:ext uri="{FF2B5EF4-FFF2-40B4-BE49-F238E27FC236}">
                <a16:creationId xmlns:a16="http://schemas.microsoft.com/office/drawing/2014/main" id="{D8449F44-D508-F544-B6E3-01AD19AD991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919071" y="22441649"/>
            <a:ext cx="1803400" cy="4483100"/>
          </a:xfrm>
          <a:prstGeom prst="rect">
            <a:avLst/>
          </a:prstGeom>
        </p:spPr>
      </p:pic>
      <p:pic>
        <p:nvPicPr>
          <p:cNvPr id="276" name="Picture 275">
            <a:extLst>
              <a:ext uri="{FF2B5EF4-FFF2-40B4-BE49-F238E27FC236}">
                <a16:creationId xmlns:a16="http://schemas.microsoft.com/office/drawing/2014/main" id="{449DA627-2BD0-CB4F-AD57-6C37474F7DE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94032" y="22447999"/>
            <a:ext cx="1701800" cy="4470400"/>
          </a:xfrm>
          <a:prstGeom prst="rect">
            <a:avLst/>
          </a:prstGeom>
        </p:spPr>
      </p:pic>
      <p:sp>
        <p:nvSpPr>
          <p:cNvPr id="354" name="Rectangle 353">
            <a:extLst>
              <a:ext uri="{FF2B5EF4-FFF2-40B4-BE49-F238E27FC236}">
                <a16:creationId xmlns:a16="http://schemas.microsoft.com/office/drawing/2014/main" id="{D9155727-69FD-0548-842D-EC296B81A7FA}"/>
              </a:ext>
            </a:extLst>
          </p:cNvPr>
          <p:cNvSpPr/>
          <p:nvPr/>
        </p:nvSpPr>
        <p:spPr>
          <a:xfrm>
            <a:off x="10565653" y="26962206"/>
            <a:ext cx="2309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800 Particles</a:t>
            </a:r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3A13CACF-E052-0745-94A7-FF507D6CC903}"/>
              </a:ext>
            </a:extLst>
          </p:cNvPr>
          <p:cNvSpPr/>
          <p:nvPr/>
        </p:nvSpPr>
        <p:spPr>
          <a:xfrm>
            <a:off x="13863839" y="26962206"/>
            <a:ext cx="23094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516 Particles</a:t>
            </a:r>
          </a:p>
        </p:txBody>
      </p: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C40BCAE1-82F9-F748-AB76-7297A92C3B22}"/>
              </a:ext>
            </a:extLst>
          </p:cNvPr>
          <p:cNvGrpSpPr/>
          <p:nvPr/>
        </p:nvGrpSpPr>
        <p:grpSpPr>
          <a:xfrm>
            <a:off x="29669238" y="12138880"/>
            <a:ext cx="3578924" cy="1188720"/>
            <a:chOff x="30042880" y="12287353"/>
            <a:chExt cx="3578924" cy="1188720"/>
          </a:xfrm>
        </p:grpSpPr>
        <p:pic>
          <p:nvPicPr>
            <p:cNvPr id="286" name="Picture 285">
              <a:extLst>
                <a:ext uri="{FF2B5EF4-FFF2-40B4-BE49-F238E27FC236}">
                  <a16:creationId xmlns:a16="http://schemas.microsoft.com/office/drawing/2014/main" id="{C7C5D1D4-5D17-4F49-B7EB-CC0711725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grayscl/>
            </a:blip>
            <a:stretch>
              <a:fillRect/>
            </a:stretch>
          </p:blipFill>
          <p:spPr>
            <a:xfrm rot="10800000">
              <a:off x="30042880" y="12287353"/>
              <a:ext cx="1171833" cy="118872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 w="12700">
              <a:solidFill>
                <a:schemeClr val="tx1"/>
              </a:solidFill>
            </a:ln>
          </p:spPr>
        </p:pic>
        <p:pic>
          <p:nvPicPr>
            <p:cNvPr id="287" name="Picture 286">
              <a:extLst>
                <a:ext uri="{FF2B5EF4-FFF2-40B4-BE49-F238E27FC236}">
                  <a16:creationId xmlns:a16="http://schemas.microsoft.com/office/drawing/2014/main" id="{684C8B2A-044C-5A49-8BBD-7784CAD7D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grayscl/>
            </a:blip>
            <a:stretch>
              <a:fillRect/>
            </a:stretch>
          </p:blipFill>
          <p:spPr>
            <a:xfrm>
              <a:off x="31231729" y="12287353"/>
              <a:ext cx="1212419" cy="118872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 w="12700">
              <a:solidFill>
                <a:schemeClr val="tx1"/>
              </a:solidFill>
            </a:ln>
          </p:spPr>
        </p:pic>
        <p:pic>
          <p:nvPicPr>
            <p:cNvPr id="289" name="Picture 288">
              <a:extLst>
                <a:ext uri="{FF2B5EF4-FFF2-40B4-BE49-F238E27FC236}">
                  <a16:creationId xmlns:a16="http://schemas.microsoft.com/office/drawing/2014/main" id="{1BCD6DA6-03D3-974F-897F-90DCF57FB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grayscl/>
            </a:blip>
            <a:stretch>
              <a:fillRect/>
            </a:stretch>
          </p:blipFill>
          <p:spPr>
            <a:xfrm>
              <a:off x="32461164" y="12287353"/>
              <a:ext cx="1160640" cy="118872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 w="12700">
              <a:solidFill>
                <a:schemeClr val="tx1"/>
              </a:solidFill>
            </a:ln>
          </p:spPr>
        </p:pic>
      </p:grpSp>
      <p:pic>
        <p:nvPicPr>
          <p:cNvPr id="292" name="Picture 291">
            <a:extLst>
              <a:ext uri="{FF2B5EF4-FFF2-40B4-BE49-F238E27FC236}">
                <a16:creationId xmlns:a16="http://schemas.microsoft.com/office/drawing/2014/main" id="{D73B1064-B008-A547-BF19-034F950AB3C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348311" y="24850825"/>
            <a:ext cx="1555221" cy="4077201"/>
          </a:xfrm>
          <a:prstGeom prst="rect">
            <a:avLst/>
          </a:prstGeom>
        </p:spPr>
      </p:pic>
      <p:pic>
        <p:nvPicPr>
          <p:cNvPr id="293" name="Picture 292">
            <a:extLst>
              <a:ext uri="{FF2B5EF4-FFF2-40B4-BE49-F238E27FC236}">
                <a16:creationId xmlns:a16="http://schemas.microsoft.com/office/drawing/2014/main" id="{9D33E565-5D6D-134A-9A17-103909F9D28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970901" y="26752325"/>
            <a:ext cx="1244600" cy="3771900"/>
          </a:xfrm>
          <a:prstGeom prst="rect">
            <a:avLst/>
          </a:prstGeom>
        </p:spPr>
      </p:pic>
      <p:pic>
        <p:nvPicPr>
          <p:cNvPr id="294" name="Picture 293">
            <a:extLst>
              <a:ext uri="{FF2B5EF4-FFF2-40B4-BE49-F238E27FC236}">
                <a16:creationId xmlns:a16="http://schemas.microsoft.com/office/drawing/2014/main" id="{4394B0D0-54E6-4645-8957-30C0165DEB3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0354396" y="26790425"/>
            <a:ext cx="1409700" cy="3695700"/>
          </a:xfrm>
          <a:prstGeom prst="rect">
            <a:avLst/>
          </a:prstGeom>
        </p:spPr>
      </p:pic>
      <p:cxnSp>
        <p:nvCxnSpPr>
          <p:cNvPr id="296" name="Straight Arrow Connector 295">
            <a:extLst>
              <a:ext uri="{FF2B5EF4-FFF2-40B4-BE49-F238E27FC236}">
                <a16:creationId xmlns:a16="http://schemas.microsoft.com/office/drawing/2014/main" id="{C697BF27-FADA-0648-8BD7-AC0FBC61085A}"/>
              </a:ext>
            </a:extLst>
          </p:cNvPr>
          <p:cNvCxnSpPr/>
          <p:nvPr/>
        </p:nvCxnSpPr>
        <p:spPr>
          <a:xfrm>
            <a:off x="20765277" y="30702586"/>
            <a:ext cx="219456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2" name="Picture 301">
            <a:extLst>
              <a:ext uri="{FF2B5EF4-FFF2-40B4-BE49-F238E27FC236}">
                <a16:creationId xmlns:a16="http://schemas.microsoft.com/office/drawing/2014/main" id="{AC825647-123E-A34E-AB19-AC8B8CC6A9A2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99801" y="33267146"/>
            <a:ext cx="6477717" cy="4728472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softEdge rad="0"/>
          </a:effectLst>
        </p:spPr>
      </p:pic>
      <p:cxnSp>
        <p:nvCxnSpPr>
          <p:cNvPr id="375" name="Elbow Connector 374">
            <a:extLst>
              <a:ext uri="{FF2B5EF4-FFF2-40B4-BE49-F238E27FC236}">
                <a16:creationId xmlns:a16="http://schemas.microsoft.com/office/drawing/2014/main" id="{92DBF683-4BDD-884A-869C-7BE489DF4EAB}"/>
              </a:ext>
            </a:extLst>
          </p:cNvPr>
          <p:cNvCxnSpPr>
            <a:cxnSpLocks/>
          </p:cNvCxnSpPr>
          <p:nvPr/>
        </p:nvCxnSpPr>
        <p:spPr>
          <a:xfrm>
            <a:off x="33510368" y="25022021"/>
            <a:ext cx="1828800" cy="548640"/>
          </a:xfrm>
          <a:prstGeom prst="bentConnector2">
            <a:avLst/>
          </a:prstGeom>
          <a:ln w="444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5" name="Picture 304">
            <a:extLst>
              <a:ext uri="{FF2B5EF4-FFF2-40B4-BE49-F238E27FC236}">
                <a16:creationId xmlns:a16="http://schemas.microsoft.com/office/drawing/2014/main" id="{9D04B2DC-F2EC-9048-B9C4-518BDCF242E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1145097" y="23749801"/>
            <a:ext cx="2244843" cy="2244843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sp>
        <p:nvSpPr>
          <p:cNvPr id="512" name="TextBox 511">
            <a:extLst>
              <a:ext uri="{FF2B5EF4-FFF2-40B4-BE49-F238E27FC236}">
                <a16:creationId xmlns:a16="http://schemas.microsoft.com/office/drawing/2014/main" id="{05817BBF-4A89-A64A-865A-76D6E18C4F38}"/>
              </a:ext>
            </a:extLst>
          </p:cNvPr>
          <p:cNvSpPr txBox="1"/>
          <p:nvPr/>
        </p:nvSpPr>
        <p:spPr>
          <a:xfrm>
            <a:off x="32973680" y="24459892"/>
            <a:ext cx="2002861" cy="5778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3200" b="1" dirty="0"/>
              <a:t>SGD</a:t>
            </a:r>
          </a:p>
        </p:txBody>
      </p:sp>
      <p:cxnSp>
        <p:nvCxnSpPr>
          <p:cNvPr id="513" name="Elbow Connector 512">
            <a:extLst>
              <a:ext uri="{FF2B5EF4-FFF2-40B4-BE49-F238E27FC236}">
                <a16:creationId xmlns:a16="http://schemas.microsoft.com/office/drawing/2014/main" id="{70F76F4A-3784-1047-93E7-FB3F2B915271}"/>
              </a:ext>
            </a:extLst>
          </p:cNvPr>
          <p:cNvCxnSpPr>
            <a:cxnSpLocks/>
          </p:cNvCxnSpPr>
          <p:nvPr/>
        </p:nvCxnSpPr>
        <p:spPr>
          <a:xfrm rot="16200000" flipH="1">
            <a:off x="35233179" y="28189858"/>
            <a:ext cx="889835" cy="343803"/>
          </a:xfrm>
          <a:prstGeom prst="bentConnector3">
            <a:avLst>
              <a:gd name="adj1" fmla="val 50000"/>
            </a:avLst>
          </a:prstGeom>
          <a:ln w="444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" name="Elbow Connector 513">
            <a:extLst>
              <a:ext uri="{FF2B5EF4-FFF2-40B4-BE49-F238E27FC236}">
                <a16:creationId xmlns:a16="http://schemas.microsoft.com/office/drawing/2014/main" id="{0A14375D-FC09-2C4F-849F-F608AB1867DA}"/>
              </a:ext>
            </a:extLst>
          </p:cNvPr>
          <p:cNvCxnSpPr>
            <a:cxnSpLocks/>
            <a:stCxn id="118" idx="2"/>
          </p:cNvCxnSpPr>
          <p:nvPr/>
        </p:nvCxnSpPr>
        <p:spPr>
          <a:xfrm rot="5400000">
            <a:off x="34487071" y="30795254"/>
            <a:ext cx="2039371" cy="784742"/>
          </a:xfrm>
          <a:prstGeom prst="bentConnector3">
            <a:avLst>
              <a:gd name="adj1" fmla="val 99819"/>
            </a:avLst>
          </a:prstGeom>
          <a:ln w="444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5" name="Rectangle 514">
            <a:extLst>
              <a:ext uri="{FF2B5EF4-FFF2-40B4-BE49-F238E27FC236}">
                <a16:creationId xmlns:a16="http://schemas.microsoft.com/office/drawing/2014/main" id="{FB2314F6-3CB4-0941-9FD5-7377092286AD}"/>
              </a:ext>
            </a:extLst>
          </p:cNvPr>
          <p:cNvSpPr/>
          <p:nvPr/>
        </p:nvSpPr>
        <p:spPr>
          <a:xfrm>
            <a:off x="26008022" y="10178839"/>
            <a:ext cx="44157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3D </a:t>
            </a:r>
          </a:p>
          <a:p>
            <a:r>
              <a:rPr lang="en-US" sz="3200" b="1" dirty="0"/>
              <a:t>reconstruction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B7F60D-194E-1C42-BC18-85FA0A8A36DA}"/>
              </a:ext>
            </a:extLst>
          </p:cNvPr>
          <p:cNvGrpSpPr/>
          <p:nvPr/>
        </p:nvGrpSpPr>
        <p:grpSpPr>
          <a:xfrm>
            <a:off x="17775152" y="12009761"/>
            <a:ext cx="15120512" cy="14186457"/>
            <a:chOff x="44307707" y="13090760"/>
            <a:chExt cx="14681361" cy="13816607"/>
          </a:xfrm>
        </p:grpSpPr>
        <p:sp>
          <p:nvSpPr>
            <p:cNvPr id="3" name="Circular Arrow 2">
              <a:extLst>
                <a:ext uri="{FF2B5EF4-FFF2-40B4-BE49-F238E27FC236}">
                  <a16:creationId xmlns:a16="http://schemas.microsoft.com/office/drawing/2014/main" id="{53DEEB78-CADF-8F40-ADF8-F1465BF1B050}"/>
                </a:ext>
              </a:extLst>
            </p:cNvPr>
            <p:cNvSpPr/>
            <p:nvPr/>
          </p:nvSpPr>
          <p:spPr>
            <a:xfrm rot="16047080">
              <a:off x="44570251" y="13193518"/>
              <a:ext cx="13341096" cy="13675785"/>
            </a:xfrm>
            <a:prstGeom prst="circularArrow">
              <a:avLst>
                <a:gd name="adj1" fmla="val 4288"/>
                <a:gd name="adj2" fmla="val 369469"/>
                <a:gd name="adj3" fmla="val 20388103"/>
                <a:gd name="adj4" fmla="val 19202450"/>
                <a:gd name="adj5" fmla="val 3661"/>
              </a:avLst>
            </a:prstGeom>
            <a:solidFill>
              <a:srgbClr val="253E79">
                <a:alpha val="5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8" name="Circular Arrow 127">
              <a:extLst>
                <a:ext uri="{FF2B5EF4-FFF2-40B4-BE49-F238E27FC236}">
                  <a16:creationId xmlns:a16="http://schemas.microsoft.com/office/drawing/2014/main" id="{EA6CE7B0-98D7-ED48-AF34-B0E0D3CCC78D}"/>
                </a:ext>
              </a:extLst>
            </p:cNvPr>
            <p:cNvSpPr/>
            <p:nvPr/>
          </p:nvSpPr>
          <p:spPr>
            <a:xfrm rot="21142130">
              <a:off x="44753283" y="13400062"/>
              <a:ext cx="13341096" cy="13507305"/>
            </a:xfrm>
            <a:prstGeom prst="circularArrow">
              <a:avLst>
                <a:gd name="adj1" fmla="val 4288"/>
                <a:gd name="adj2" fmla="val 369469"/>
                <a:gd name="adj3" fmla="val 20388103"/>
                <a:gd name="adj4" fmla="val 17856998"/>
                <a:gd name="adj5" fmla="val 3661"/>
              </a:avLst>
            </a:prstGeom>
            <a:solidFill>
              <a:srgbClr val="253E79">
                <a:alpha val="5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9" name="Circular Arrow 128">
              <a:extLst>
                <a:ext uri="{FF2B5EF4-FFF2-40B4-BE49-F238E27FC236}">
                  <a16:creationId xmlns:a16="http://schemas.microsoft.com/office/drawing/2014/main" id="{38E1417E-E583-124D-AABD-C0BB95920C62}"/>
                </a:ext>
              </a:extLst>
            </p:cNvPr>
            <p:cNvSpPr/>
            <p:nvPr/>
          </p:nvSpPr>
          <p:spPr>
            <a:xfrm rot="3752513">
              <a:off x="44703408" y="13250431"/>
              <a:ext cx="13341096" cy="13507305"/>
            </a:xfrm>
            <a:prstGeom prst="circularArrow">
              <a:avLst>
                <a:gd name="adj1" fmla="val 4288"/>
                <a:gd name="adj2" fmla="val 369469"/>
                <a:gd name="adj3" fmla="val 20388103"/>
                <a:gd name="adj4" fmla="val 17591101"/>
                <a:gd name="adj5" fmla="val 3661"/>
              </a:avLst>
            </a:prstGeom>
            <a:solidFill>
              <a:srgbClr val="253E79">
                <a:alpha val="5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0" name="Circular Arrow 129">
              <a:extLst>
                <a:ext uri="{FF2B5EF4-FFF2-40B4-BE49-F238E27FC236}">
                  <a16:creationId xmlns:a16="http://schemas.microsoft.com/office/drawing/2014/main" id="{B64D2314-2C77-F347-B075-577B79E6650F}"/>
                </a:ext>
              </a:extLst>
            </p:cNvPr>
            <p:cNvSpPr/>
            <p:nvPr/>
          </p:nvSpPr>
          <p:spPr>
            <a:xfrm rot="8507026">
              <a:off x="44439815" y="13211257"/>
              <a:ext cx="13341096" cy="13507305"/>
            </a:xfrm>
            <a:prstGeom prst="circularArrow">
              <a:avLst>
                <a:gd name="adj1" fmla="val 4288"/>
                <a:gd name="adj2" fmla="val 369469"/>
                <a:gd name="adj3" fmla="val 20388103"/>
                <a:gd name="adj4" fmla="val 17591101"/>
                <a:gd name="adj5" fmla="val 3661"/>
              </a:avLst>
            </a:prstGeom>
            <a:solidFill>
              <a:srgbClr val="253E79">
                <a:alpha val="5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615F262F-3D66-CE4A-9EA1-F3A9ABB1D6B7}"/>
                </a:ext>
              </a:extLst>
            </p:cNvPr>
            <p:cNvSpPr/>
            <p:nvPr/>
          </p:nvSpPr>
          <p:spPr>
            <a:xfrm>
              <a:off x="49494067" y="13090760"/>
              <a:ext cx="4998997" cy="1828800"/>
            </a:xfrm>
            <a:prstGeom prst="roundRect">
              <a:avLst/>
            </a:prstGeom>
            <a:solidFill>
              <a:srgbClr val="357C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5200" b="1" dirty="0"/>
                <a:t>Automated 3D</a:t>
              </a:r>
            </a:p>
            <a:p>
              <a:pPr algn="ctr"/>
              <a:r>
                <a:rPr lang="en-US" sz="5200" b="1" dirty="0"/>
                <a:t>Reconstruction</a:t>
              </a:r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EE0D5189-2C76-2F42-A707-8A088EAF1F80}"/>
                </a:ext>
              </a:extLst>
            </p:cNvPr>
            <p:cNvSpPr/>
            <p:nvPr/>
          </p:nvSpPr>
          <p:spPr>
            <a:xfrm>
              <a:off x="54508508" y="17919839"/>
              <a:ext cx="4480560" cy="1828800"/>
            </a:xfrm>
            <a:prstGeom prst="roundRect">
              <a:avLst/>
            </a:prstGeom>
            <a:solidFill>
              <a:srgbClr val="357C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5200" b="1" dirty="0"/>
                <a:t>Feature Extraction</a:t>
              </a:r>
            </a:p>
          </p:txBody>
        </p:sp>
        <p:sp>
          <p:nvSpPr>
            <p:cNvPr id="119" name="Rounded Rectangle 118">
              <a:extLst>
                <a:ext uri="{FF2B5EF4-FFF2-40B4-BE49-F238E27FC236}">
                  <a16:creationId xmlns:a16="http://schemas.microsoft.com/office/drawing/2014/main" id="{AC28E442-ED43-8849-BD39-5C7A36D0A835}"/>
                </a:ext>
              </a:extLst>
            </p:cNvPr>
            <p:cNvSpPr/>
            <p:nvPr/>
          </p:nvSpPr>
          <p:spPr>
            <a:xfrm>
              <a:off x="51659401" y="24659111"/>
              <a:ext cx="5000282" cy="1828800"/>
            </a:xfrm>
            <a:prstGeom prst="roundRect">
              <a:avLst/>
            </a:prstGeom>
            <a:solidFill>
              <a:srgbClr val="357C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5200" b="1" dirty="0"/>
                <a:t>Subtomogram Averaging</a:t>
              </a:r>
            </a:p>
          </p:txBody>
        </p:sp>
        <p:sp>
          <p:nvSpPr>
            <p:cNvPr id="126" name="Rounded Rectangle 125">
              <a:extLst>
                <a:ext uri="{FF2B5EF4-FFF2-40B4-BE49-F238E27FC236}">
                  <a16:creationId xmlns:a16="http://schemas.microsoft.com/office/drawing/2014/main" id="{DB02ED25-A91A-BD40-9946-B1EE823F8E74}"/>
                </a:ext>
              </a:extLst>
            </p:cNvPr>
            <p:cNvSpPr/>
            <p:nvPr/>
          </p:nvSpPr>
          <p:spPr>
            <a:xfrm>
              <a:off x="44565613" y="22959359"/>
              <a:ext cx="4857943" cy="1828800"/>
            </a:xfrm>
            <a:prstGeom prst="roundRect">
              <a:avLst/>
            </a:prstGeom>
            <a:solidFill>
              <a:srgbClr val="357C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5200" b="1" dirty="0"/>
                <a:t>Heterogeneity Analysis</a:t>
              </a:r>
            </a:p>
          </p:txBody>
        </p:sp>
        <p:sp>
          <p:nvSpPr>
            <p:cNvPr id="127" name="Rounded Rectangle 126">
              <a:extLst>
                <a:ext uri="{FF2B5EF4-FFF2-40B4-BE49-F238E27FC236}">
                  <a16:creationId xmlns:a16="http://schemas.microsoft.com/office/drawing/2014/main" id="{4EAAD29E-ECB8-E04A-A514-8412CD2250C0}"/>
                </a:ext>
              </a:extLst>
            </p:cNvPr>
            <p:cNvSpPr/>
            <p:nvPr/>
          </p:nvSpPr>
          <p:spPr>
            <a:xfrm>
              <a:off x="44307707" y="14979448"/>
              <a:ext cx="4480560" cy="1828800"/>
            </a:xfrm>
            <a:prstGeom prst="roundRect">
              <a:avLst/>
            </a:prstGeom>
            <a:solidFill>
              <a:srgbClr val="357C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sz="5200" b="1" dirty="0"/>
                <a:t>Data Acquisition</a:t>
              </a:r>
            </a:p>
          </p:txBody>
        </p:sp>
      </p:grpSp>
      <p:sp>
        <p:nvSpPr>
          <p:cNvPr id="131" name="Rectangle 130">
            <a:extLst>
              <a:ext uri="{FF2B5EF4-FFF2-40B4-BE49-F238E27FC236}">
                <a16:creationId xmlns:a16="http://schemas.microsoft.com/office/drawing/2014/main" id="{F3E708AC-1818-6047-86BA-438C63EAE184}"/>
              </a:ext>
            </a:extLst>
          </p:cNvPr>
          <p:cNvSpPr/>
          <p:nvPr/>
        </p:nvSpPr>
        <p:spPr>
          <a:xfrm>
            <a:off x="28233548" y="1598117"/>
            <a:ext cx="6867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X-Y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802F225E-8191-6543-BE55-57139861FDF4}"/>
              </a:ext>
            </a:extLst>
          </p:cNvPr>
          <p:cNvSpPr/>
          <p:nvPr/>
        </p:nvSpPr>
        <p:spPr>
          <a:xfrm>
            <a:off x="29986998" y="1570408"/>
            <a:ext cx="7182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X-Z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61890652-3B34-D640-8107-3F4356841F4B}"/>
              </a:ext>
            </a:extLst>
          </p:cNvPr>
          <p:cNvSpPr/>
          <p:nvPr/>
        </p:nvSpPr>
        <p:spPr>
          <a:xfrm>
            <a:off x="31830087" y="1598117"/>
            <a:ext cx="7182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X-Z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757B0345-E84C-AB4C-9702-CDE8E59779F1}"/>
              </a:ext>
            </a:extLst>
          </p:cNvPr>
          <p:cNvSpPr/>
          <p:nvPr/>
        </p:nvSpPr>
        <p:spPr>
          <a:xfrm>
            <a:off x="29690058" y="1123406"/>
            <a:ext cx="13121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Before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C99750B5-2668-E84B-8A5F-1DC8C0F7B3B1}"/>
              </a:ext>
            </a:extLst>
          </p:cNvPr>
          <p:cNvSpPr/>
          <p:nvPr/>
        </p:nvSpPr>
        <p:spPr>
          <a:xfrm>
            <a:off x="31660592" y="1123406"/>
            <a:ext cx="10533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After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A7CBD849-981F-C647-82E4-579DE207D322}"/>
              </a:ext>
            </a:extLst>
          </p:cNvPr>
          <p:cNvSpPr/>
          <p:nvPr/>
        </p:nvSpPr>
        <p:spPr>
          <a:xfrm>
            <a:off x="27550352" y="1123406"/>
            <a:ext cx="2037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Landmarks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04BDAB-82F7-064C-B06F-735D6A91D317}"/>
              </a:ext>
            </a:extLst>
          </p:cNvPr>
          <p:cNvPicPr>
            <a:picLocks noChangeAspect="1"/>
          </p:cNvPicPr>
          <p:nvPr/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877468" y="20543168"/>
            <a:ext cx="5977881" cy="410393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15C9A67-0100-3943-ACB6-C235F595A06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7374107" y="20457058"/>
            <a:ext cx="1715631" cy="17156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4BB848-E733-924C-9732-7D93CB3F7978}"/>
              </a:ext>
            </a:extLst>
          </p:cNvPr>
          <p:cNvSpPr txBox="1"/>
          <p:nvPr/>
        </p:nvSpPr>
        <p:spPr>
          <a:xfrm>
            <a:off x="51866800" y="1651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742E4E36-9FF0-3C44-9596-BC5CD881C3BC}"/>
              </a:ext>
            </a:extLst>
          </p:cNvPr>
          <p:cNvSpPr/>
          <p:nvPr/>
        </p:nvSpPr>
        <p:spPr>
          <a:xfrm>
            <a:off x="8245449" y="9384291"/>
            <a:ext cx="889093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00" b="1" dirty="0"/>
              <a:t>            CryoET</a:t>
            </a:r>
            <a:r>
              <a:rPr lang="en-US" sz="3900" dirty="0"/>
              <a:t> is an</a:t>
            </a:r>
          </a:p>
          <a:p>
            <a:r>
              <a:rPr lang="en-US" sz="3900" dirty="0"/>
              <a:t>        imaging technique in which </a:t>
            </a:r>
          </a:p>
          <a:p>
            <a:r>
              <a:rPr lang="en-US" sz="3900" dirty="0"/>
              <a:t>     tilted images of a vitrified specimen </a:t>
            </a:r>
          </a:p>
          <a:p>
            <a:r>
              <a:rPr lang="en-US" sz="3900" dirty="0"/>
              <a:t>   are recorded in an electron microscope and reconstructed in 3D.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AEF3DE99-E4CC-A541-8E77-2E75FA9560BF}"/>
              </a:ext>
            </a:extLst>
          </p:cNvPr>
          <p:cNvSpPr/>
          <p:nvPr/>
        </p:nvSpPr>
        <p:spPr>
          <a:xfrm>
            <a:off x="31389826" y="10636466"/>
            <a:ext cx="44157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E-coli cell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3D21D5A-9256-CD4F-8F2E-E266DCBB88B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3666222" y="11929798"/>
            <a:ext cx="3947887" cy="38394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E5ABFED-16B9-F347-A4D2-CC326416B6B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7669147" y="31061801"/>
            <a:ext cx="4453062" cy="191874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411D7BC-A112-FE4A-A801-71C8EEBC4318}"/>
              </a:ext>
            </a:extLst>
          </p:cNvPr>
          <p:cNvGrpSpPr>
            <a:grpSpLocks noChangeAspect="1"/>
          </p:cNvGrpSpPr>
          <p:nvPr/>
        </p:nvGrpSpPr>
        <p:grpSpPr>
          <a:xfrm>
            <a:off x="33870817" y="6361464"/>
            <a:ext cx="3924175" cy="7332415"/>
            <a:chOff x="33802543" y="6084051"/>
            <a:chExt cx="4086774" cy="763623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F884523-5A5A-E545-8A37-E06F3F691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34198456" y="6707502"/>
              <a:ext cx="3690861" cy="3690862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865B07E-B3AF-254E-A5F6-0F7DC3811870}"/>
                </a:ext>
              </a:extLst>
            </p:cNvPr>
            <p:cNvGrpSpPr/>
            <p:nvPr/>
          </p:nvGrpSpPr>
          <p:grpSpPr>
            <a:xfrm>
              <a:off x="33844220" y="9363349"/>
              <a:ext cx="3690861" cy="3690862"/>
              <a:chOff x="33742621" y="9363349"/>
              <a:chExt cx="3690861" cy="3690862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EDC775D-9203-E14B-9254-26E006046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3742621" y="9363349"/>
                <a:ext cx="3690861" cy="3690862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</p:pic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C728A695-7169-F14F-A4A4-BE7ECB1E549A}"/>
                  </a:ext>
                </a:extLst>
              </p:cNvPr>
              <p:cNvSpPr/>
              <p:nvPr/>
            </p:nvSpPr>
            <p:spPr>
              <a:xfrm rot="18281637" flipH="1" flipV="1">
                <a:off x="34434156" y="10761833"/>
                <a:ext cx="820583" cy="332380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7EF3637B-3346-EF43-9E2C-AECB3B230D96}"/>
                </a:ext>
              </a:extLst>
            </p:cNvPr>
            <p:cNvSpPr txBox="1"/>
            <p:nvPr/>
          </p:nvSpPr>
          <p:spPr>
            <a:xfrm>
              <a:off x="35340025" y="6084051"/>
              <a:ext cx="1864168" cy="606083"/>
            </a:xfrm>
            <a:prstGeom prst="rect">
              <a:avLst/>
            </a:prstGeom>
            <a:noFill/>
            <a:effectLst>
              <a:softEdge rad="50800"/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3200" dirty="0"/>
                <a:t>Top views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616CB79-7C17-C040-AB21-10ED1872BB8F}"/>
                </a:ext>
              </a:extLst>
            </p:cNvPr>
            <p:cNvSpPr txBox="1"/>
            <p:nvPr/>
          </p:nvSpPr>
          <p:spPr>
            <a:xfrm>
              <a:off x="34274070" y="12957243"/>
              <a:ext cx="2899231" cy="763042"/>
            </a:xfrm>
            <a:prstGeom prst="rect">
              <a:avLst/>
            </a:prstGeom>
            <a:noFill/>
            <a:effectLst>
              <a:softEdge rad="50800"/>
            </a:effectLst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3200" dirty="0"/>
                <a:t>Side views</a:t>
              </a:r>
            </a:p>
          </p:txBody>
        </p:sp>
        <p:pic>
          <p:nvPicPr>
            <p:cNvPr id="468" name="Picture 467">
              <a:extLst>
                <a:ext uri="{FF2B5EF4-FFF2-40B4-BE49-F238E27FC236}">
                  <a16:creationId xmlns:a16="http://schemas.microsoft.com/office/drawing/2014/main" id="{59B54D7C-8029-AF42-B64F-A537D39B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33802543" y="6266631"/>
              <a:ext cx="1406642" cy="1221931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pic>
          <p:nvPicPr>
            <p:cNvPr id="469" name="Picture 468">
              <a:extLst>
                <a:ext uri="{FF2B5EF4-FFF2-40B4-BE49-F238E27FC236}">
                  <a16:creationId xmlns:a16="http://schemas.microsoft.com/office/drawing/2014/main" id="{64E68796-99EA-744E-B7F7-840CD8696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36758976" y="10709454"/>
              <a:ext cx="1128827" cy="2798550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A7813BF3-EA5C-4944-A782-D06DFF55047A}"/>
              </a:ext>
            </a:extLst>
          </p:cNvPr>
          <p:cNvGrpSpPr>
            <a:grpSpLocks noChangeAspect="1"/>
          </p:cNvGrpSpPr>
          <p:nvPr/>
        </p:nvGrpSpPr>
        <p:grpSpPr>
          <a:xfrm>
            <a:off x="17767544" y="8119915"/>
            <a:ext cx="7003026" cy="4590511"/>
            <a:chOff x="17709487" y="8466809"/>
            <a:chExt cx="6513680" cy="4269743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ACA7240-B936-5E48-8C43-D1933EEE49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27716" y="9666338"/>
              <a:ext cx="3638303" cy="63616"/>
            </a:xfrm>
            <a:prstGeom prst="straightConnector1">
              <a:avLst/>
            </a:prstGeom>
            <a:ln w="63500">
              <a:solidFill>
                <a:schemeClr val="tx1"/>
              </a:solidFill>
              <a:prstDash val="dash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>
              <a:extLst>
                <a:ext uri="{FF2B5EF4-FFF2-40B4-BE49-F238E27FC236}">
                  <a16:creationId xmlns:a16="http://schemas.microsoft.com/office/drawing/2014/main" id="{F1BDF39F-82E3-B548-84CF-6DF18992E7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573499" y="9971243"/>
              <a:ext cx="3583275" cy="997552"/>
            </a:xfrm>
            <a:prstGeom prst="straightConnector1">
              <a:avLst/>
            </a:prstGeom>
            <a:ln w="63500">
              <a:solidFill>
                <a:schemeClr val="tx1"/>
              </a:solidFill>
              <a:prstDash val="dash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3BF1D891-326F-AF4E-B9DF-3CC61D4B30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610171" y="9945205"/>
              <a:ext cx="2685384" cy="2080639"/>
            </a:xfrm>
            <a:prstGeom prst="straightConnector1">
              <a:avLst/>
            </a:prstGeom>
            <a:ln w="63500">
              <a:solidFill>
                <a:schemeClr val="tx1"/>
              </a:solidFill>
              <a:prstDash val="dash"/>
              <a:tailEnd type="non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3DFEAB92-1EA0-E144-ACF5-DB5604AB6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21851982" y="8466809"/>
              <a:ext cx="2371185" cy="2371185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3550445-E2B6-8C45-86D2-36C9D39C9E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9602448" y="11090632"/>
              <a:ext cx="1645920" cy="1645920"/>
              <a:chOff x="22714298" y="8623439"/>
              <a:chExt cx="1906898" cy="1906898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62A35A6-1481-1949-8E33-BAA885C805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2714298" y="8623439"/>
                <a:ext cx="1906898" cy="1906898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</p:pic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9087FAB2-0FB6-EB47-8E53-D5E64D022105}"/>
                  </a:ext>
                </a:extLst>
              </p:cNvPr>
              <p:cNvSpPr/>
              <p:nvPr/>
            </p:nvSpPr>
            <p:spPr>
              <a:xfrm>
                <a:off x="23837670" y="9863052"/>
                <a:ext cx="74090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</a:rPr>
                  <a:t>40°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0E2D30F-C1A2-1541-9D72-13800EE990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731506" y="10001208"/>
              <a:ext cx="1877582" cy="1643410"/>
              <a:chOff x="19610989" y="10564266"/>
              <a:chExt cx="2186114" cy="1913462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099DFE3-3199-3945-B97C-9F185268C7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9610989" y="10564266"/>
                <a:ext cx="1906898" cy="1906898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</p:pic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E3ACB65-A254-9E43-B99D-FB57BFC3FF2C}"/>
                  </a:ext>
                </a:extLst>
              </p:cNvPr>
              <p:cNvSpPr/>
              <p:nvPr/>
            </p:nvSpPr>
            <p:spPr>
              <a:xfrm>
                <a:off x="20678844" y="11844437"/>
                <a:ext cx="1118259" cy="6332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</a:rPr>
                  <a:t>0°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2E367AD-BAC0-F848-B41A-7CD01E7382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709487" y="9104286"/>
              <a:ext cx="1658312" cy="1670055"/>
              <a:chOff x="17763880" y="9611373"/>
              <a:chExt cx="1923306" cy="1936931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D91F810-F7FD-2747-A3E2-B11445BE7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7763880" y="9611373"/>
                <a:ext cx="1906901" cy="1906898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</p:pic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BC3E4D36-685E-C54A-8C62-155A22E0B8AA}"/>
                  </a:ext>
                </a:extLst>
              </p:cNvPr>
              <p:cNvSpPr/>
              <p:nvPr/>
            </p:nvSpPr>
            <p:spPr>
              <a:xfrm>
                <a:off x="18682867" y="10870081"/>
                <a:ext cx="1004319" cy="6782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</a:rPr>
                  <a:t>-18°</a:t>
                </a:r>
              </a:p>
            </p:txBody>
          </p:sp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197376D-2B5E-B94B-9F27-D6475630D3D2}"/>
              </a:ext>
            </a:extLst>
          </p:cNvPr>
          <p:cNvSpPr>
            <a:spLocks noChangeAspect="1"/>
          </p:cNvSpPr>
          <p:nvPr/>
        </p:nvSpPr>
        <p:spPr>
          <a:xfrm rot="18682812">
            <a:off x="35271572" y="8194037"/>
            <a:ext cx="365760" cy="28978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ounded Rectangle 140">
            <a:extLst>
              <a:ext uri="{FF2B5EF4-FFF2-40B4-BE49-F238E27FC236}">
                <a16:creationId xmlns:a16="http://schemas.microsoft.com/office/drawing/2014/main" id="{E87344C4-79CC-7341-BBF9-9F8B5F047710}"/>
              </a:ext>
            </a:extLst>
          </p:cNvPr>
          <p:cNvSpPr/>
          <p:nvPr/>
        </p:nvSpPr>
        <p:spPr>
          <a:xfrm>
            <a:off x="33837960" y="2954265"/>
            <a:ext cx="694290" cy="782792"/>
          </a:xfrm>
          <a:prstGeom prst="roundRect">
            <a:avLst/>
          </a:prstGeom>
          <a:solidFill>
            <a:srgbClr val="357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5200" b="1" dirty="0"/>
              <a:t>3</a:t>
            </a:r>
          </a:p>
        </p:txBody>
      </p:sp>
      <p:sp>
        <p:nvSpPr>
          <p:cNvPr id="142" name="Rounded Rectangle 141">
            <a:extLst>
              <a:ext uri="{FF2B5EF4-FFF2-40B4-BE49-F238E27FC236}">
                <a16:creationId xmlns:a16="http://schemas.microsoft.com/office/drawing/2014/main" id="{411FB25A-8FC4-9143-833D-3B9FCB44E447}"/>
              </a:ext>
            </a:extLst>
          </p:cNvPr>
          <p:cNvSpPr/>
          <p:nvPr/>
        </p:nvSpPr>
        <p:spPr>
          <a:xfrm>
            <a:off x="10213022" y="7540323"/>
            <a:ext cx="694290" cy="782792"/>
          </a:xfrm>
          <a:prstGeom prst="roundRect">
            <a:avLst/>
          </a:prstGeom>
          <a:solidFill>
            <a:srgbClr val="357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5200" b="1" dirty="0"/>
              <a:t>2</a:t>
            </a:r>
          </a:p>
        </p:txBody>
      </p:sp>
      <p:sp>
        <p:nvSpPr>
          <p:cNvPr id="145" name="Rounded Rectangle 144">
            <a:extLst>
              <a:ext uri="{FF2B5EF4-FFF2-40B4-BE49-F238E27FC236}">
                <a16:creationId xmlns:a16="http://schemas.microsoft.com/office/drawing/2014/main" id="{26D1154F-FF62-F14B-BA77-6938D6F6B53F}"/>
              </a:ext>
            </a:extLst>
          </p:cNvPr>
          <p:cNvSpPr/>
          <p:nvPr/>
        </p:nvSpPr>
        <p:spPr>
          <a:xfrm>
            <a:off x="42015399" y="25394332"/>
            <a:ext cx="694290" cy="782792"/>
          </a:xfrm>
          <a:prstGeom prst="roundRect">
            <a:avLst/>
          </a:prstGeom>
          <a:solidFill>
            <a:srgbClr val="357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5200" b="1" dirty="0"/>
              <a:t>4</a:t>
            </a:r>
          </a:p>
        </p:txBody>
      </p:sp>
      <p:sp>
        <p:nvSpPr>
          <p:cNvPr id="147" name="Rounded Rectangle 146">
            <a:extLst>
              <a:ext uri="{FF2B5EF4-FFF2-40B4-BE49-F238E27FC236}">
                <a16:creationId xmlns:a16="http://schemas.microsoft.com/office/drawing/2014/main" id="{7E2508A9-D065-6B4D-8698-C7685918E65D}"/>
              </a:ext>
            </a:extLst>
          </p:cNvPr>
          <p:cNvSpPr/>
          <p:nvPr/>
        </p:nvSpPr>
        <p:spPr>
          <a:xfrm>
            <a:off x="24559669" y="37037959"/>
            <a:ext cx="694290" cy="782792"/>
          </a:xfrm>
          <a:prstGeom prst="roundRect">
            <a:avLst/>
          </a:prstGeom>
          <a:solidFill>
            <a:srgbClr val="357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5200" b="1" dirty="0"/>
              <a:t>5</a:t>
            </a:r>
          </a:p>
        </p:txBody>
      </p:sp>
      <p:sp>
        <p:nvSpPr>
          <p:cNvPr id="148" name="Rounded Rectangle 147">
            <a:extLst>
              <a:ext uri="{FF2B5EF4-FFF2-40B4-BE49-F238E27FC236}">
                <a16:creationId xmlns:a16="http://schemas.microsoft.com/office/drawing/2014/main" id="{569C3AB6-F587-2740-A332-A76433E8C527}"/>
              </a:ext>
            </a:extLst>
          </p:cNvPr>
          <p:cNvSpPr/>
          <p:nvPr/>
        </p:nvSpPr>
        <p:spPr>
          <a:xfrm>
            <a:off x="6815080" y="15333779"/>
            <a:ext cx="694290" cy="782792"/>
          </a:xfrm>
          <a:prstGeom prst="roundRect">
            <a:avLst/>
          </a:prstGeom>
          <a:solidFill>
            <a:srgbClr val="357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sz="5200" b="1" dirty="0"/>
              <a:t>1</a:t>
            </a:r>
          </a:p>
        </p:txBody>
      </p:sp>
      <p:pic>
        <p:nvPicPr>
          <p:cNvPr id="219" name="Picture 218">
            <a:extLst>
              <a:ext uri="{FF2B5EF4-FFF2-40B4-BE49-F238E27FC236}">
                <a16:creationId xmlns:a16="http://schemas.microsoft.com/office/drawing/2014/main" id="{3480CED4-602D-864A-8214-A2F4570F0172}"/>
              </a:ext>
            </a:extLst>
          </p:cNvPr>
          <p:cNvPicPr>
            <a:picLocks noChangeAspect="1"/>
          </p:cNvPicPr>
          <p:nvPr/>
        </p:nvPicPr>
        <p:blipFill>
          <a:blip r:embed="rId4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75573" y="18336010"/>
            <a:ext cx="6644580" cy="233121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2D85BFA-3FD1-3F4E-8C57-19438E68C05D}"/>
              </a:ext>
            </a:extLst>
          </p:cNvPr>
          <p:cNvGrpSpPr>
            <a:grpSpLocks noChangeAspect="1"/>
          </p:cNvGrpSpPr>
          <p:nvPr/>
        </p:nvGrpSpPr>
        <p:grpSpPr>
          <a:xfrm>
            <a:off x="489535" y="36034529"/>
            <a:ext cx="14188937" cy="1921220"/>
            <a:chOff x="672416" y="36026599"/>
            <a:chExt cx="14857015" cy="2011680"/>
          </a:xfrm>
        </p:grpSpPr>
        <p:pic>
          <p:nvPicPr>
            <p:cNvPr id="408" name="Picture 2" descr="https://intranet.bcm.edu/bcmlogo2014/main/solidblue/baylorlogobluenotagline.png">
              <a:extLst>
                <a:ext uri="{FF2B5EF4-FFF2-40B4-BE49-F238E27FC236}">
                  <a16:creationId xmlns:a16="http://schemas.microsoft.com/office/drawing/2014/main" id="{E2BD9468-7920-7C44-884A-A95CEA28C9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416" y="36026599"/>
              <a:ext cx="2011680" cy="2011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4" name="Picture 413">
              <a:extLst>
                <a:ext uri="{FF2B5EF4-FFF2-40B4-BE49-F238E27FC236}">
                  <a16:creationId xmlns:a16="http://schemas.microsoft.com/office/drawing/2014/main" id="{3EB8B27E-3F23-1343-8E8E-4D016B410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clrChange>
                <a:clrFrom>
                  <a:srgbClr val="FFFFFF">
                    <a:alpha val="0"/>
                  </a:srgbClr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40738" y="36439196"/>
              <a:ext cx="6250242" cy="1277673"/>
            </a:xfrm>
            <a:prstGeom prst="rect">
              <a:avLst/>
            </a:prstGeom>
            <a:noFill/>
            <a:ln w="142875"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D762D9-3D17-A340-AF3B-C4F37A7788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08902" y="36154632"/>
              <a:ext cx="3220529" cy="1671161"/>
            </a:xfrm>
            <a:prstGeom prst="rect">
              <a:avLst/>
            </a:prstGeom>
            <a:solidFill>
              <a:srgbClr val="357C90">
                <a:alpha val="0"/>
              </a:srgbClr>
            </a:solidFill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E19F921-B617-6A49-BA43-1007CCBF3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99920" y="36026599"/>
              <a:ext cx="2936967" cy="2011680"/>
            </a:xfrm>
            <a:prstGeom prst="rect">
              <a:avLst/>
            </a:prstGeom>
            <a:solidFill>
              <a:srgbClr val="357C90">
                <a:alpha val="0"/>
              </a:srgbClr>
            </a:solidFill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96735AEA-6F7F-6540-B2D5-574988002B90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3906892" y="31699941"/>
            <a:ext cx="74676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35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18704</TotalTime>
  <Words>575</Words>
  <Application>Microsoft Macintosh PowerPoint</Application>
  <PresentationFormat>Custom</PresentationFormat>
  <Paragraphs>116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Calibri</vt:lpstr>
      <vt:lpstr>Arial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Michael Bell</dc:creator>
  <cp:lastModifiedBy>James Michael Bell</cp:lastModifiedBy>
  <cp:revision>443</cp:revision>
  <cp:lastPrinted>2019-04-02T02:50:16Z</cp:lastPrinted>
  <dcterms:created xsi:type="dcterms:W3CDTF">2018-10-20T16:12:18Z</dcterms:created>
  <dcterms:modified xsi:type="dcterms:W3CDTF">2019-04-02T20:55:06Z</dcterms:modified>
</cp:coreProperties>
</file>